
<file path=[Content_Types].xml><?xml version="1.0" encoding="utf-8"?>
<Types xmlns="http://schemas.openxmlformats.org/package/2006/content-types">
  <Default Extension="emf" ContentType="image/x-emf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29" r:id="rId2"/>
    <p:sldId id="333" r:id="rId3"/>
    <p:sldId id="332" r:id="rId4"/>
    <p:sldId id="334" r:id="rId5"/>
    <p:sldId id="335" r:id="rId6"/>
    <p:sldId id="337" r:id="rId7"/>
    <p:sldId id="339" r:id="rId8"/>
    <p:sldId id="283" r:id="rId9"/>
    <p:sldId id="284" r:id="rId10"/>
    <p:sldId id="285" r:id="rId11"/>
    <p:sldId id="288" r:id="rId12"/>
    <p:sldId id="289" r:id="rId13"/>
    <p:sldId id="290" r:id="rId14"/>
    <p:sldId id="326" r:id="rId15"/>
    <p:sldId id="327" r:id="rId16"/>
    <p:sldId id="336" r:id="rId17"/>
    <p:sldId id="299" r:id="rId18"/>
    <p:sldId id="300" r:id="rId19"/>
    <p:sldId id="301" r:id="rId20"/>
    <p:sldId id="302" r:id="rId21"/>
    <p:sldId id="303" r:id="rId22"/>
    <p:sldId id="304" r:id="rId23"/>
    <p:sldId id="305" r:id="rId24"/>
    <p:sldId id="306" r:id="rId25"/>
    <p:sldId id="314" r:id="rId26"/>
    <p:sldId id="315" r:id="rId27"/>
    <p:sldId id="316" r:id="rId28"/>
  </p:sldIdLst>
  <p:sldSz cx="13004800" cy="9753600"/>
  <p:notesSz cx="7315200" cy="96012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40" autoAdjust="0"/>
    <p:restoredTop sz="94638" autoAdjust="0"/>
  </p:normalViewPr>
  <p:slideViewPr>
    <p:cSldViewPr>
      <p:cViewPr varScale="1">
        <p:scale>
          <a:sx n="53" d="100"/>
          <a:sy n="53" d="100"/>
        </p:scale>
        <p:origin x="29" y="62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8CAAA33-2D54-4C87-B780-3ED20611C954}" type="datetimeFigureOut">
              <a:rPr lang="fr-FR" smtClean="0"/>
              <a:pPr/>
              <a:t>17/02/2023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02D82C2-A3E4-45DC-9B12-163A177835DD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"/>
          </p:nvPr>
        </p:nvSpPr>
        <p:spPr>
          <a:xfrm>
            <a:off x="975360" y="4560570"/>
            <a:ext cx="5364480" cy="4320540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9"/>
          <p:cNvSpPr>
            <a:spLocks noGrp="1" noChangeArrowheads="1"/>
          </p:cNvSpPr>
          <p:nvPr>
            <p:ph type="sldNum" sz="quarter"/>
          </p:nvPr>
        </p:nvSpPr>
        <p:spPr>
          <a:xfrm>
            <a:off x="4144010" y="9118918"/>
            <a:ext cx="3169920" cy="48006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/>
          <a:lstStyle/>
          <a:p>
            <a:fld id="{66478650-F45E-4AD2-908F-43E6135E80E0}" type="slidenum">
              <a:rPr lang="en-US" altLang="fr-FR"/>
              <a:pPr/>
              <a:t>1</a:t>
            </a:fld>
            <a:endParaRPr lang="en-US" altLang="fr-FR"/>
          </a:p>
        </p:txBody>
      </p:sp>
      <p:sp>
        <p:nvSpPr>
          <p:cNvPr id="51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512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</p:spPr>
        <p:txBody>
          <a:bodyPr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fr-FR">
                <a:latin typeface="Arial" charset="0"/>
                <a:ea typeface="MS PGothic" pitchFamily="34" charset="-128"/>
              </a:rPr>
              <a:t>5</a:t>
            </a:r>
          </a:p>
        </p:txBody>
      </p:sp>
      <p:sp>
        <p:nvSpPr>
          <p:cNvPr id="5125" name="Text Box 3"/>
          <p:cNvSpPr txBox="1">
            <a:spLocks noChangeArrowheads="1"/>
          </p:cNvSpPr>
          <p:nvPr/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0761439-593E-4E24-BDE2-5230426F3C2B}" type="slidenum">
              <a:rPr lang="en-US" altLang="fr-FR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</a:t>
            </a:fld>
            <a:endParaRPr lang="en-US" altLang="fr-F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031672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e du titre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2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2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2005833" y="9114112"/>
            <a:ext cx="348727" cy="3713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65024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328884" y="9296400"/>
            <a:ext cx="469680" cy="348813"/>
          </a:xfrm>
          <a:ln/>
        </p:spPr>
        <p:txBody>
          <a:bodyPr/>
          <a:lstStyle>
            <a:lvl1pPr>
              <a:defRPr/>
            </a:lvl1pPr>
          </a:lstStyle>
          <a:p>
            <a:fld id="{BAAD286B-53AD-46F1-A0AA-274AA21DC047}" type="slidenum">
              <a:rPr lang="en-US" altLang="fr-FR"/>
              <a:pPr/>
              <a:t>‹N°›</a:t>
            </a:fld>
            <a:endParaRPr lang="en-US" alt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e du titre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13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e du titre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Texte du titre</a:t>
            </a:r>
          </a:p>
        </p:txBody>
      </p:sp>
      <p:sp>
        <p:nvSpPr>
          <p:cNvPr id="4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4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7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5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13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7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68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e niveau 1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7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- Gilles Allain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- Gilles Allain</a:t>
            </a:r>
          </a:p>
        </p:txBody>
      </p:sp>
      <p:sp>
        <p:nvSpPr>
          <p:cNvPr id="94" name="« Saisissez une citation ici. »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« Saisissez une citation ici. » </a:t>
            </a:r>
          </a:p>
        </p:txBody>
      </p:sp>
      <p:sp>
        <p:nvSpPr>
          <p:cNvPr id="9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  <p:sp>
        <p:nvSpPr>
          <p:cNvPr id="4" name="Texte niveau 1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gif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869245" y="3955627"/>
            <a:ext cx="11054080" cy="1625600"/>
          </a:xfrm>
          <a:prstGeom prst="rect">
            <a:avLst/>
          </a:prstGeom>
          <a:solidFill>
            <a:srgbClr val="FFDC6D"/>
          </a:solidFill>
          <a:ln w="9525">
            <a:noFill/>
            <a:miter lim="800000"/>
            <a:headEnd/>
            <a:tailEnd/>
          </a:ln>
        </p:spPr>
        <p:txBody>
          <a:bodyPr lIns="130046" tIns="65023" rIns="130046" bIns="65023" anchor="ctr"/>
          <a:lstStyle/>
          <a:p>
            <a:pPr>
              <a:buSzPct val="100000"/>
              <a:tabLst>
                <a:tab pos="0" algn="l"/>
                <a:tab pos="636683" algn="l"/>
                <a:tab pos="1275625" algn="l"/>
                <a:tab pos="1914566" algn="l"/>
                <a:tab pos="2553507" algn="l"/>
                <a:tab pos="3192448" algn="l"/>
                <a:tab pos="3831390" algn="l"/>
                <a:tab pos="4470330" algn="l"/>
                <a:tab pos="5109272" algn="l"/>
                <a:tab pos="5748212" algn="l"/>
                <a:tab pos="6387154" algn="l"/>
                <a:tab pos="7026095" algn="l"/>
                <a:tab pos="7665036" algn="l"/>
                <a:tab pos="8303977" algn="l"/>
                <a:tab pos="8942919" algn="l"/>
                <a:tab pos="9581859" algn="l"/>
                <a:tab pos="10220801" algn="l"/>
                <a:tab pos="10859741" algn="l"/>
                <a:tab pos="11498683" algn="l"/>
                <a:tab pos="12137624" algn="l"/>
                <a:tab pos="12776566" algn="l"/>
              </a:tabLst>
            </a:pPr>
            <a:r>
              <a:rPr lang="en-US" altLang="fr-FR" sz="6300" dirty="0">
                <a:solidFill>
                  <a:schemeClr val="tx1"/>
                </a:solidFill>
                <a:latin typeface="Times New Roman" pitchFamily="18" charset="0"/>
              </a:rPr>
              <a:t>Formation des </a:t>
            </a:r>
            <a:r>
              <a:rPr lang="en-US" altLang="fr-FR" sz="6300" dirty="0" err="1">
                <a:latin typeface="Times New Roman" pitchFamily="18" charset="0"/>
              </a:rPr>
              <a:t>Trésorier</a:t>
            </a:r>
            <a:r>
              <a:rPr lang="en-US" altLang="fr-FR" sz="6300" dirty="0">
                <a:latin typeface="Times New Roman" pitchFamily="18" charset="0"/>
              </a:rPr>
              <a:t>(</a:t>
            </a:r>
            <a:r>
              <a:rPr lang="en-US" altLang="fr-FR" sz="6300" dirty="0" err="1">
                <a:latin typeface="Times New Roman" pitchFamily="18" charset="0"/>
              </a:rPr>
              <a:t>ère</a:t>
            </a:r>
            <a:r>
              <a:rPr lang="en-US" altLang="fr-FR" sz="6300" dirty="0">
                <a:latin typeface="Times New Roman" pitchFamily="18" charset="0"/>
              </a:rPr>
              <a:t>)s</a:t>
            </a:r>
          </a:p>
          <a:p>
            <a:pPr>
              <a:buSzPct val="100000"/>
              <a:tabLst>
                <a:tab pos="0" algn="l"/>
                <a:tab pos="636683" algn="l"/>
                <a:tab pos="1275625" algn="l"/>
                <a:tab pos="1914566" algn="l"/>
                <a:tab pos="2553507" algn="l"/>
                <a:tab pos="3192448" algn="l"/>
                <a:tab pos="3831390" algn="l"/>
                <a:tab pos="4470330" algn="l"/>
                <a:tab pos="5109272" algn="l"/>
                <a:tab pos="5748212" algn="l"/>
                <a:tab pos="6387154" algn="l"/>
                <a:tab pos="7026095" algn="l"/>
                <a:tab pos="7665036" algn="l"/>
                <a:tab pos="8303977" algn="l"/>
                <a:tab pos="8942919" algn="l"/>
                <a:tab pos="9581859" algn="l"/>
                <a:tab pos="10220801" algn="l"/>
                <a:tab pos="10859741" algn="l"/>
                <a:tab pos="11498683" algn="l"/>
                <a:tab pos="12137624" algn="l"/>
                <a:tab pos="12776566" algn="l"/>
              </a:tabLst>
            </a:pPr>
            <a:r>
              <a:rPr lang="en-US" altLang="fr-FR" sz="6300" dirty="0">
                <a:latin typeface="Times New Roman" pitchFamily="18" charset="0"/>
              </a:rPr>
              <a:t>Module 2</a:t>
            </a:r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2099732" y="6249529"/>
            <a:ext cx="9189013" cy="3056427"/>
          </a:xfrm>
          <a:prstGeom prst="rect">
            <a:avLst/>
          </a:prstGeom>
          <a:solidFill>
            <a:srgbClr val="FFDC6D"/>
          </a:solidFill>
          <a:ln w="9525">
            <a:noFill/>
            <a:miter lim="800000"/>
            <a:headEnd/>
            <a:tailEnd/>
          </a:ln>
        </p:spPr>
        <p:txBody>
          <a:bodyPr lIns="130046" tIns="65023" rIns="130046" bIns="65023"/>
          <a:lstStyle/>
          <a:p>
            <a:pPr algn="l">
              <a:buFontTx/>
              <a:buChar char="-"/>
              <a:defRPr sz="2000" b="0"/>
            </a:pPr>
            <a:r>
              <a:rPr lang="fr-CA" sz="3200" dirty="0">
                <a:solidFill>
                  <a:schemeClr val="tx1"/>
                </a:solidFill>
              </a:rPr>
              <a:t> Le paiement et suivi avec l’international</a:t>
            </a:r>
          </a:p>
          <a:p>
            <a:pPr algn="l">
              <a:buFontTx/>
              <a:buChar char="-"/>
              <a:defRPr sz="2000" b="0"/>
            </a:pPr>
            <a:endParaRPr lang="fr-CA" sz="3200" dirty="0">
              <a:solidFill>
                <a:schemeClr val="tx1"/>
              </a:solidFill>
            </a:endParaRPr>
          </a:p>
          <a:p>
            <a:pPr algn="l">
              <a:buFontTx/>
              <a:buChar char="-"/>
              <a:defRPr sz="2000" b="0"/>
            </a:pPr>
            <a:r>
              <a:rPr lang="fr-CA" sz="3200" dirty="0">
                <a:solidFill>
                  <a:schemeClr val="tx1"/>
                </a:solidFill>
              </a:rPr>
              <a:t> Règles de Gouvernance; </a:t>
            </a:r>
          </a:p>
          <a:p>
            <a:pPr lvl="8" algn="l">
              <a:defRPr sz="2000" b="0"/>
            </a:pPr>
            <a:r>
              <a:rPr lang="fr-CA" sz="3200" dirty="0">
                <a:solidFill>
                  <a:schemeClr val="tx1"/>
                </a:solidFill>
              </a:rPr>
              <a:t>- Déclarations fiscales</a:t>
            </a:r>
          </a:p>
          <a:p>
            <a:pPr lvl="8" algn="l">
              <a:defRPr sz="2000" b="0"/>
            </a:pPr>
            <a:r>
              <a:rPr lang="fr-CA" sz="3200" dirty="0">
                <a:solidFill>
                  <a:schemeClr val="tx1"/>
                </a:solidFill>
              </a:rPr>
              <a:t>- TPS et TVQ</a:t>
            </a:r>
          </a:p>
          <a:p>
            <a:pPr lvl="8" algn="l">
              <a:defRPr sz="2000" b="0"/>
            </a:pPr>
            <a:r>
              <a:rPr lang="fr-CA" sz="3200" dirty="0">
                <a:solidFill>
                  <a:schemeClr val="tx1"/>
                </a:solidFill>
              </a:rPr>
              <a:t>- Registre des entreprises</a:t>
            </a:r>
            <a:r>
              <a:rPr lang="fr-CA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52907" y="541867"/>
            <a:ext cx="2898987" cy="27454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2580010" y="9271000"/>
            <a:ext cx="340259" cy="3370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10</a:t>
            </a:fld>
            <a:endParaRPr/>
          </a:p>
        </p:txBody>
      </p:sp>
      <p:pic>
        <p:nvPicPr>
          <p:cNvPr id="394" name="Capture d’écran, le 2019-11-22 à 09.00.50.png" descr="Capture d’écran, le 2019-11-22 à 09.00.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6475508" cy="887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lionlogo_2c.gif" descr="lionlogo_2c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8027" y="67725"/>
            <a:ext cx="708613" cy="669246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Voici la description des 5 plateformes numériques du LCI.…"/>
          <p:cNvSpPr txBox="1"/>
          <p:nvPr/>
        </p:nvSpPr>
        <p:spPr>
          <a:xfrm>
            <a:off x="3070731" y="1027881"/>
            <a:ext cx="8294117" cy="1248766"/>
          </a:xfrm>
          <a:prstGeom prst="rect">
            <a:avLst/>
          </a:prstGeom>
          <a:solidFill>
            <a:schemeClr val="accent2">
              <a:hueOff val="167855"/>
              <a:satOff val="17755"/>
              <a:lumOff val="-16671"/>
            </a:schemeClr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>
                <a:solidFill>
                  <a:srgbClr val="FFFFFF"/>
                </a:solidFill>
              </a:defRPr>
            </a:pPr>
            <a:r>
              <a:t>Voici la description des 5 plateformes numériques du LCI.</a:t>
            </a:r>
          </a:p>
          <a:p>
            <a:pPr algn="l">
              <a:defRPr b="0">
                <a:solidFill>
                  <a:srgbClr val="FFFFFF"/>
                </a:solidFill>
              </a:defRPr>
            </a:pPr>
            <a:r>
              <a:t>Cliquez sur DÉCOUVRIR pour expérimenter l’une ou l’autre,</a:t>
            </a:r>
          </a:p>
          <a:p>
            <a:pPr algn="l">
              <a:defRPr b="0">
                <a:solidFill>
                  <a:srgbClr val="FFFFFF"/>
                </a:solidFill>
              </a:defRPr>
            </a:pPr>
            <a:r>
              <a:t>à votre choix.</a:t>
            </a:r>
          </a:p>
        </p:txBody>
      </p:sp>
      <p:sp>
        <p:nvSpPr>
          <p:cNvPr id="397" name="Atelier des trésorier.ère.s"/>
          <p:cNvSpPr txBox="1"/>
          <p:nvPr/>
        </p:nvSpPr>
        <p:spPr>
          <a:xfrm>
            <a:off x="96519" y="9410699"/>
            <a:ext cx="2458330" cy="337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600" i="1"/>
            </a:pPr>
            <a:r>
              <a:rPr b="0"/>
              <a:t>Atelier des</a:t>
            </a:r>
            <a:r>
              <a:t> </a:t>
            </a:r>
            <a:r>
              <a:rPr b="0"/>
              <a:t>trésorier.ère.s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FB6030F-4348-4832-8AA4-D4A6262AF7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50" y="3194820"/>
            <a:ext cx="12465811" cy="554461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2572999" y="9271000"/>
            <a:ext cx="340260" cy="3370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11</a:t>
            </a:fld>
            <a:endParaRPr/>
          </a:p>
        </p:txBody>
      </p:sp>
      <p:pic>
        <p:nvPicPr>
          <p:cNvPr id="417" name="Capture d’écran, le 2019-11-22 à 09.00.50.png" descr="Capture d’écran, le 2019-11-22 à 09.00.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6475508" cy="887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8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632" y="887708"/>
            <a:ext cx="9266505" cy="863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19" name="TextBox 4"/>
          <p:cNvSpPr txBox="1"/>
          <p:nvPr/>
        </p:nvSpPr>
        <p:spPr>
          <a:xfrm>
            <a:off x="3329785" y="1082310"/>
            <a:ext cx="5228839" cy="675641"/>
          </a:xfrm>
          <a:prstGeom prst="rect">
            <a:avLst/>
          </a:prstGeom>
          <a:solidFill>
            <a:schemeClr val="accent2">
              <a:hueOff val="167855"/>
              <a:satOff val="17755"/>
              <a:lumOff val="-16671"/>
            </a:schemeClr>
          </a:solidFill>
          <a:ln w="254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l" defTabSz="457200">
              <a:defRPr sz="1800" b="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FFFFFF"/>
                </a:solidFill>
              </a:rPr>
              <a:t>Vous cliquez sur la première tâche (ou vous cliquez sur </a:t>
            </a:r>
          </a:p>
          <a:p>
            <a:pPr algn="l" defTabSz="4572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Mon Lions Club </a:t>
            </a:r>
            <a:r>
              <a:rPr b="0"/>
              <a:t>et ensuite sur </a:t>
            </a:r>
            <a:r>
              <a:t>Relevé/Cotisations</a:t>
            </a:r>
            <a:r>
              <a:rPr b="0"/>
              <a:t>).</a:t>
            </a:r>
          </a:p>
        </p:txBody>
      </p:sp>
      <p:sp>
        <p:nvSpPr>
          <p:cNvPr id="420" name="Straight Arrow Connector 10"/>
          <p:cNvSpPr/>
          <p:nvPr/>
        </p:nvSpPr>
        <p:spPr>
          <a:xfrm flipH="1">
            <a:off x="2892687" y="1659467"/>
            <a:ext cx="437098" cy="437098"/>
          </a:xfrm>
          <a:prstGeom prst="line">
            <a:avLst/>
          </a:prstGeom>
          <a:ln w="25400">
            <a:solidFill>
              <a:schemeClr val="accent2">
                <a:hueOff val="167855"/>
                <a:satOff val="17755"/>
                <a:lumOff val="-16671"/>
              </a:schemeClr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algn="l" defTabSz="457200">
              <a:defRPr sz="18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21" name="lionlogo_2c.gif" descr="lionlogo_2c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8027" y="67725"/>
            <a:ext cx="708613" cy="669246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Atelier des trésorier.ère.s"/>
          <p:cNvSpPr txBox="1"/>
          <p:nvPr/>
        </p:nvSpPr>
        <p:spPr>
          <a:xfrm>
            <a:off x="96519" y="9410699"/>
            <a:ext cx="2458330" cy="337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600" i="1"/>
            </a:pPr>
            <a:r>
              <a:rPr b="0"/>
              <a:t>Atelier des</a:t>
            </a:r>
            <a:r>
              <a:t> </a:t>
            </a:r>
            <a:r>
              <a:rPr b="0"/>
              <a:t>trésorier.ère.s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2572999" y="9271000"/>
            <a:ext cx="340260" cy="3370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12</a:t>
            </a:fld>
            <a:endParaRPr/>
          </a:p>
        </p:txBody>
      </p:sp>
      <p:pic>
        <p:nvPicPr>
          <p:cNvPr id="425" name="Capture d’écran, le 2019-11-22 à 09.00.50.png" descr="Capture d’écran, le 2019-11-22 à 09.00.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6475508" cy="887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1313" y="887708"/>
            <a:ext cx="8542174" cy="8621188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TextBox 4"/>
          <p:cNvSpPr txBox="1"/>
          <p:nvPr/>
        </p:nvSpPr>
        <p:spPr>
          <a:xfrm>
            <a:off x="6350000" y="643838"/>
            <a:ext cx="2743200" cy="1793241"/>
          </a:xfrm>
          <a:prstGeom prst="rect">
            <a:avLst/>
          </a:prstGeom>
          <a:solidFill>
            <a:schemeClr val="accent2">
              <a:hueOff val="167855"/>
              <a:satOff val="17755"/>
              <a:lumOff val="-16671"/>
            </a:schemeClr>
          </a:solidFill>
          <a:ln w="254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 defTabSz="4572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Vous obtenez l’état de compte mensuel du club. Si vous cliquez sur Visualiser/Imprimer, vous obtenez le détail du compte (voir page suivante)</a:t>
            </a:r>
          </a:p>
        </p:txBody>
      </p:sp>
      <p:sp>
        <p:nvSpPr>
          <p:cNvPr id="428" name="Straight Arrow Connector 6"/>
          <p:cNvSpPr/>
          <p:nvPr/>
        </p:nvSpPr>
        <p:spPr>
          <a:xfrm flipH="1">
            <a:off x="3261357" y="1553633"/>
            <a:ext cx="3092872" cy="1802743"/>
          </a:xfrm>
          <a:prstGeom prst="line">
            <a:avLst/>
          </a:prstGeom>
          <a:ln w="25400">
            <a:solidFill>
              <a:schemeClr val="accent2">
                <a:hueOff val="167855"/>
                <a:satOff val="17755"/>
                <a:lumOff val="-16671"/>
              </a:schemeClr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algn="l" defTabSz="457200">
              <a:defRPr sz="18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29" name="Straight Arrow Connector 7"/>
          <p:cNvSpPr/>
          <p:nvPr/>
        </p:nvSpPr>
        <p:spPr>
          <a:xfrm>
            <a:off x="8346274" y="2342209"/>
            <a:ext cx="1652148" cy="4428574"/>
          </a:xfrm>
          <a:prstGeom prst="line">
            <a:avLst/>
          </a:prstGeom>
          <a:ln w="25400">
            <a:solidFill>
              <a:schemeClr val="accent2">
                <a:hueOff val="167855"/>
                <a:satOff val="17755"/>
                <a:lumOff val="-16671"/>
              </a:schemeClr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algn="l" defTabSz="457200">
              <a:defRPr sz="18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30" name="lionlogo_2c.gif" descr="lionlogo_2c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8027" y="67725"/>
            <a:ext cx="708613" cy="669246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Atelier des trésorier.ère.s"/>
          <p:cNvSpPr txBox="1"/>
          <p:nvPr/>
        </p:nvSpPr>
        <p:spPr>
          <a:xfrm>
            <a:off x="96519" y="9410699"/>
            <a:ext cx="2458330" cy="337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600" i="1"/>
            </a:pPr>
            <a:r>
              <a:rPr b="0"/>
              <a:t>Atelier des</a:t>
            </a:r>
            <a:r>
              <a:t> </a:t>
            </a:r>
            <a:r>
              <a:rPr b="0"/>
              <a:t>trésorier.ère.s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2572999" y="9271000"/>
            <a:ext cx="340260" cy="3370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13</a:t>
            </a:fld>
            <a:endParaRPr/>
          </a:p>
        </p:txBody>
      </p:sp>
      <p:pic>
        <p:nvPicPr>
          <p:cNvPr id="434" name="Capture d’écran, le 2019-11-22 à 09.00.50.png" descr="Capture d’écran, le 2019-11-22 à 09.00.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6475508" cy="887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5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3968" y="883223"/>
            <a:ext cx="6727266" cy="8724783"/>
          </a:xfrm>
          <a:prstGeom prst="rect">
            <a:avLst/>
          </a:prstGeom>
          <a:ln w="50800">
            <a:solidFill>
              <a:schemeClr val="accent2">
                <a:hueOff val="167855"/>
                <a:satOff val="17755"/>
                <a:lumOff val="-16671"/>
              </a:schemeClr>
            </a:solidFill>
            <a:miter lim="400000"/>
          </a:ln>
        </p:spPr>
      </p:pic>
      <p:pic>
        <p:nvPicPr>
          <p:cNvPr id="436" name="lionlogo_2c.gif" descr="lionlogo_2c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8027" y="67725"/>
            <a:ext cx="708613" cy="669246"/>
          </a:xfrm>
          <a:prstGeom prst="rect">
            <a:avLst/>
          </a:prstGeom>
          <a:ln w="12700">
            <a:miter lim="400000"/>
          </a:ln>
        </p:spPr>
      </p:pic>
      <p:sp>
        <p:nvSpPr>
          <p:cNvPr id="438" name="Atelier des trésorier.ère.s"/>
          <p:cNvSpPr txBox="1"/>
          <p:nvPr/>
        </p:nvSpPr>
        <p:spPr>
          <a:xfrm>
            <a:off x="96519" y="9410699"/>
            <a:ext cx="2458330" cy="337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600" i="1"/>
            </a:pPr>
            <a:r>
              <a:rPr b="0"/>
              <a:t>Atelier des</a:t>
            </a:r>
            <a:r>
              <a:t> </a:t>
            </a:r>
            <a:r>
              <a:rPr b="0"/>
              <a:t>trésorier.ère.s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2572999" y="9271000"/>
            <a:ext cx="340260" cy="3370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14</a:t>
            </a:fld>
            <a:endParaRPr/>
          </a:p>
        </p:txBody>
      </p:sp>
      <p:pic>
        <p:nvPicPr>
          <p:cNvPr id="434" name="Capture d’écran, le 2019-11-22 à 09.00.50.png" descr="Capture d’écran, le 2019-11-22 à 09.00.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6475508" cy="887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lionlogo_2c.gif" descr="lionlogo_2c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8027" y="67725"/>
            <a:ext cx="708613" cy="669246"/>
          </a:xfrm>
          <a:prstGeom prst="rect">
            <a:avLst/>
          </a:prstGeom>
          <a:ln w="12700">
            <a:miter lim="400000"/>
          </a:ln>
        </p:spPr>
      </p:pic>
      <p:sp>
        <p:nvSpPr>
          <p:cNvPr id="438" name="Atelier des trésorier.ère.s"/>
          <p:cNvSpPr txBox="1"/>
          <p:nvPr/>
        </p:nvSpPr>
        <p:spPr>
          <a:xfrm>
            <a:off x="96519" y="9410699"/>
            <a:ext cx="2458330" cy="337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600" i="1"/>
            </a:pPr>
            <a:r>
              <a:rPr b="0"/>
              <a:t>Atelier des</a:t>
            </a:r>
            <a:r>
              <a:t> </a:t>
            </a:r>
            <a:r>
              <a:rPr b="0"/>
              <a:t>trésorier.ère.s</a:t>
            </a:r>
          </a:p>
        </p:txBody>
      </p:sp>
      <p:pic>
        <p:nvPicPr>
          <p:cNvPr id="8" name="Imag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76605" y="994130"/>
            <a:ext cx="7811351" cy="8753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2572999" y="9271000"/>
            <a:ext cx="340260" cy="3370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15</a:t>
            </a:fld>
            <a:endParaRPr/>
          </a:p>
        </p:txBody>
      </p:sp>
      <p:pic>
        <p:nvPicPr>
          <p:cNvPr id="434" name="Capture d’écran, le 2019-11-22 à 09.00.50.png" descr="Capture d’écran, le 2019-11-22 à 09.00.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6475508" cy="887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lionlogo_2c.gif" descr="lionlogo_2c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8027" y="67725"/>
            <a:ext cx="708613" cy="669246"/>
          </a:xfrm>
          <a:prstGeom prst="rect">
            <a:avLst/>
          </a:prstGeom>
          <a:ln w="12700">
            <a:miter lim="400000"/>
          </a:ln>
        </p:spPr>
      </p:pic>
      <p:sp>
        <p:nvSpPr>
          <p:cNvPr id="438" name="Atelier des trésorier.ère.s"/>
          <p:cNvSpPr txBox="1"/>
          <p:nvPr/>
        </p:nvSpPr>
        <p:spPr>
          <a:xfrm>
            <a:off x="96519" y="9410699"/>
            <a:ext cx="2458330" cy="337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600" i="1"/>
            </a:pPr>
            <a:r>
              <a:rPr b="0"/>
              <a:t>Atelier des</a:t>
            </a:r>
            <a:r>
              <a:t> </a:t>
            </a:r>
            <a:r>
              <a:rPr b="0"/>
              <a:t>trésorier.ère.s</a:t>
            </a:r>
          </a:p>
        </p:txBody>
      </p:sp>
      <p:pic>
        <p:nvPicPr>
          <p:cNvPr id="9" name="Imag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54849" y="979818"/>
            <a:ext cx="8014459" cy="9087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AEB92D13-7773-44F3-98D9-1B49B9E6A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5456" y="0"/>
            <a:ext cx="7159344" cy="97536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73F97F4-2FFB-45CC-946B-EF05F211CE71}"/>
              </a:ext>
            </a:extLst>
          </p:cNvPr>
          <p:cNvSpPr txBox="1"/>
          <p:nvPr/>
        </p:nvSpPr>
        <p:spPr>
          <a:xfrm>
            <a:off x="525736" y="774472"/>
            <a:ext cx="4608512" cy="15799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A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Formulaire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A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de pré-autorisation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A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de prélèvement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BE1B89C-7417-495C-9440-A49CF0B8B876}"/>
              </a:ext>
            </a:extLst>
          </p:cNvPr>
          <p:cNvSpPr txBox="1"/>
          <p:nvPr/>
        </p:nvSpPr>
        <p:spPr>
          <a:xfrm>
            <a:off x="381720" y="2852832"/>
            <a:ext cx="5040560" cy="57041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A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Conditions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A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fr-CA" sz="2000" dirty="0"/>
              <a:t>Le formulaire doit être soumis une seule fois avec la résolution du CA 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fr-CA" sz="800" dirty="0"/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000" dirty="0" err="1"/>
              <a:t>Seul</a:t>
            </a:r>
            <a:r>
              <a:rPr lang="en-US" sz="2000" dirty="0"/>
              <a:t> le bureau du LCI à Oak Brook </a:t>
            </a:r>
            <a:r>
              <a:rPr lang="en-US" sz="2000" dirty="0" err="1"/>
              <a:t>peut</a:t>
            </a:r>
            <a:r>
              <a:rPr lang="en-US" sz="2000" dirty="0"/>
              <a:t> </a:t>
            </a:r>
            <a:r>
              <a:rPr lang="en-US" sz="2000" dirty="0" err="1"/>
              <a:t>initier</a:t>
            </a:r>
            <a:r>
              <a:rPr lang="en-US" sz="2000" dirty="0"/>
              <a:t> le </a:t>
            </a:r>
            <a:r>
              <a:rPr lang="en-US" sz="2000" dirty="0" err="1"/>
              <a:t>prélèvement</a:t>
            </a:r>
            <a:r>
              <a:rPr lang="en-US" sz="2000" dirty="0"/>
              <a:t> après la </a:t>
            </a:r>
            <a:r>
              <a:rPr lang="en-US" sz="2000" dirty="0" err="1"/>
              <a:t>réception</a:t>
            </a:r>
            <a:r>
              <a:rPr lang="en-US" sz="2000" dirty="0"/>
              <a:t> du </a:t>
            </a:r>
            <a:r>
              <a:rPr lang="en-US" sz="2000" dirty="0" err="1"/>
              <a:t>formulaire</a:t>
            </a:r>
            <a:r>
              <a:rPr lang="en-US" sz="2000" dirty="0"/>
              <a:t>  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800" dirty="0"/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000" dirty="0"/>
              <a:t>Les </a:t>
            </a:r>
            <a:r>
              <a:rPr lang="en-US" sz="2000" dirty="0" err="1"/>
              <a:t>montants</a:t>
            </a:r>
            <a:r>
              <a:rPr lang="en-US" sz="2000" dirty="0"/>
              <a:t> à </a:t>
            </a:r>
            <a:r>
              <a:rPr lang="en-US" sz="2000" dirty="0" err="1"/>
              <a:t>prélèver</a:t>
            </a:r>
            <a:r>
              <a:rPr lang="en-US" sz="2000" dirty="0"/>
              <a:t> </a:t>
            </a:r>
            <a:r>
              <a:rPr lang="en-US" sz="2000" dirty="0" err="1"/>
              <a:t>doivent</a:t>
            </a:r>
            <a:r>
              <a:rPr lang="en-US" sz="2000" dirty="0"/>
              <a:t> </a:t>
            </a:r>
            <a:r>
              <a:rPr lang="en-US" sz="2000" dirty="0" err="1"/>
              <a:t>être</a:t>
            </a:r>
            <a:r>
              <a:rPr lang="en-US" sz="2000" dirty="0"/>
              <a:t> </a:t>
            </a:r>
            <a:r>
              <a:rPr lang="en-US" sz="2000" dirty="0" err="1"/>
              <a:t>authorisés</a:t>
            </a:r>
            <a:r>
              <a:rPr lang="en-US" sz="2000" dirty="0"/>
              <a:t> à </a:t>
            </a:r>
            <a:r>
              <a:rPr lang="en-US" sz="2000" dirty="0" err="1"/>
              <a:t>chaque</a:t>
            </a:r>
            <a:r>
              <a:rPr lang="en-US" sz="2000" dirty="0"/>
              <a:t> </a:t>
            </a:r>
            <a:r>
              <a:rPr lang="en-US" sz="2000" dirty="0" err="1"/>
              <a:t>fois</a:t>
            </a:r>
            <a:r>
              <a:rPr lang="en-US" sz="2000" dirty="0"/>
              <a:t> par le </a:t>
            </a:r>
            <a:r>
              <a:rPr lang="en-US" sz="2000" dirty="0" err="1"/>
              <a:t>trésorier</a:t>
            </a:r>
            <a:r>
              <a:rPr lang="en-US" sz="2000" dirty="0"/>
              <a:t> par </a:t>
            </a:r>
            <a:r>
              <a:rPr lang="en-US" sz="2000" dirty="0" err="1"/>
              <a:t>écrit</a:t>
            </a:r>
            <a:r>
              <a:rPr lang="en-US" sz="2000" dirty="0"/>
              <a:t> à accountsreceivable@lionsclubs.org, </a:t>
            </a:r>
            <a:r>
              <a:rPr lang="en-US" sz="2000" dirty="0" err="1"/>
              <a:t>ou</a:t>
            </a:r>
            <a:r>
              <a:rPr lang="en-US" sz="2000" dirty="0"/>
              <a:t> par fax 630-571-1683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800" dirty="0"/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000" dirty="0"/>
              <a:t>Le </a:t>
            </a:r>
            <a:r>
              <a:rPr lang="en-US" sz="2000" dirty="0" err="1"/>
              <a:t>montant</a:t>
            </a:r>
            <a:r>
              <a:rPr lang="en-US" sz="2000" dirty="0"/>
              <a:t> sera </a:t>
            </a:r>
            <a:r>
              <a:rPr lang="en-US" sz="2000" dirty="0" err="1"/>
              <a:t>prélevé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$CD </a:t>
            </a:r>
            <a:r>
              <a:rPr lang="en-US" sz="2000" dirty="0" err="1"/>
              <a:t>selon</a:t>
            </a:r>
            <a:r>
              <a:rPr lang="en-US" sz="2000" dirty="0"/>
              <a:t> le </a:t>
            </a:r>
            <a:r>
              <a:rPr lang="en-US" sz="2000" dirty="0" err="1"/>
              <a:t>taux</a:t>
            </a:r>
            <a:r>
              <a:rPr lang="en-US" sz="2000" dirty="0"/>
              <a:t> sur le </a:t>
            </a:r>
            <a:r>
              <a:rPr lang="en-US" sz="2000" dirty="0" err="1"/>
              <a:t>relevé</a:t>
            </a:r>
            <a:endParaRPr lang="en-US" sz="2000" dirty="0"/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fr-CA" sz="2000" dirty="0"/>
          </a:p>
          <a:p>
            <a:pPr marL="342900" marR="0" indent="-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fr-CA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810226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Capture d’écran, le 2019-11-22 à 09.00.50.png" descr="Capture d’écran, le 2019-11-22 à 09.00.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6475508" cy="887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2" name="Capture d’écran, le 2019-11-22 à 11.29.30.png" descr="Capture d’écran, le 2019-11-22 à 11.29.3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443" y="2324799"/>
            <a:ext cx="10927914" cy="7227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03" name="Capture d’écran, le 2019-11-22 à 10.43.55.png" descr="Capture d’écran, le 2019-11-22 à 10.43.5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709" y="889699"/>
            <a:ext cx="7670801" cy="1435101"/>
          </a:xfrm>
          <a:prstGeom prst="rect">
            <a:avLst/>
          </a:prstGeom>
          <a:ln w="12700">
            <a:miter lim="400000"/>
          </a:ln>
        </p:spPr>
      </p:pic>
      <p:sp>
        <p:nvSpPr>
          <p:cNvPr id="50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2572999" y="9271000"/>
            <a:ext cx="340260" cy="3370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17</a:t>
            </a:fld>
            <a:endParaRPr/>
          </a:p>
        </p:txBody>
      </p:sp>
      <p:pic>
        <p:nvPicPr>
          <p:cNvPr id="505" name="lionlogo_2c.gif" descr="lionlogo_2c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78027" y="67725"/>
            <a:ext cx="708613" cy="669246"/>
          </a:xfrm>
          <a:prstGeom prst="rect">
            <a:avLst/>
          </a:prstGeom>
          <a:ln w="12700">
            <a:miter lim="400000"/>
          </a:ln>
        </p:spPr>
      </p:pic>
      <p:sp>
        <p:nvSpPr>
          <p:cNvPr id="506" name="Atelier des trésorier.ère.s"/>
          <p:cNvSpPr txBox="1"/>
          <p:nvPr/>
        </p:nvSpPr>
        <p:spPr>
          <a:xfrm>
            <a:off x="96519" y="9410699"/>
            <a:ext cx="2458330" cy="337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600" i="1"/>
            </a:pPr>
            <a:r>
              <a:rPr b="0"/>
              <a:t>Atelier des</a:t>
            </a:r>
            <a:r>
              <a:t> </a:t>
            </a:r>
            <a:r>
              <a:rPr b="0"/>
              <a:t>trésorier.ère.s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18</a:t>
            </a:fld>
            <a:endParaRPr/>
          </a:p>
        </p:txBody>
      </p:sp>
      <p:pic>
        <p:nvPicPr>
          <p:cNvPr id="509" name="Capture d’écran, le 2019-11-22 à 09.00.50.png" descr="Capture d’écran, le 2019-11-22 à 09.00.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6475508" cy="887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0" name="lionlogo_2c.gif" descr="lionlogo_2c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8027" y="67725"/>
            <a:ext cx="708613" cy="669246"/>
          </a:xfrm>
          <a:prstGeom prst="rect">
            <a:avLst/>
          </a:prstGeom>
          <a:ln w="12700">
            <a:miter lim="400000"/>
          </a:ln>
        </p:spPr>
      </p:pic>
      <p:sp>
        <p:nvSpPr>
          <p:cNvPr id="511" name="object 15"/>
          <p:cNvSpPr txBox="1"/>
          <p:nvPr/>
        </p:nvSpPr>
        <p:spPr>
          <a:xfrm>
            <a:off x="5124263" y="2771655"/>
            <a:ext cx="2409242" cy="207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algn="l" defTabSz="457200">
              <a:lnSpc>
                <a:spcPts val="1500"/>
              </a:lnSpc>
              <a:defRPr sz="2000"/>
            </a:pPr>
            <a:r>
              <a:t>LA</a:t>
            </a:r>
            <a:r>
              <a:rPr spc="-5"/>
              <a:t> </a:t>
            </a:r>
            <a:r>
              <a:t>T</a:t>
            </a:r>
            <a:r>
              <a:rPr spc="-5"/>
              <a:t>P</a:t>
            </a:r>
            <a:r>
              <a:t>S ET LA</a:t>
            </a:r>
            <a:r>
              <a:rPr spc="-5"/>
              <a:t> </a:t>
            </a:r>
            <a:r>
              <a:t>T</a:t>
            </a:r>
            <a:r>
              <a:rPr spc="12"/>
              <a:t>V</a:t>
            </a:r>
            <a:r>
              <a:t>Q</a:t>
            </a:r>
          </a:p>
        </p:txBody>
      </p:sp>
      <p:sp>
        <p:nvSpPr>
          <p:cNvPr id="512" name="object 14"/>
          <p:cNvSpPr txBox="1"/>
          <p:nvPr/>
        </p:nvSpPr>
        <p:spPr>
          <a:xfrm>
            <a:off x="679740" y="3469486"/>
            <a:ext cx="11298289" cy="1274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5" marR="97210" indent="12694" algn="just" defTabSz="457200">
              <a:lnSpc>
                <a:spcPts val="2000"/>
              </a:lnSpc>
              <a:spcBef>
                <a:spcPts val="100"/>
              </a:spcBef>
              <a:defRPr sz="2000" spc="-5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</a:t>
            </a:r>
            <a:r>
              <a:rPr spc="0"/>
              <a:t>éf</a:t>
            </a:r>
            <a:r>
              <a:rPr spc="5"/>
              <a:t>i</a:t>
            </a:r>
            <a:r>
              <a:rPr spc="0"/>
              <a:t>n</a:t>
            </a:r>
            <a:r>
              <a:t>i</a:t>
            </a:r>
            <a:r>
              <a:rPr spc="0"/>
              <a:t>t</a:t>
            </a:r>
            <a:r>
              <a:t>i</a:t>
            </a:r>
            <a:r>
              <a:rPr spc="5"/>
              <a:t>o</a:t>
            </a:r>
            <a:r>
              <a:rPr spc="0"/>
              <a:t>n </a:t>
            </a:r>
            <a:r>
              <a:t>o</a:t>
            </a:r>
            <a:r>
              <a:rPr spc="0"/>
              <a:t>r</a:t>
            </a:r>
            <a:r>
              <a:t>g</a:t>
            </a:r>
            <a:r>
              <a:rPr spc="5"/>
              <a:t>a</a:t>
            </a:r>
            <a:r>
              <a:rPr spc="-12"/>
              <a:t>n</a:t>
            </a:r>
            <a:r>
              <a:rPr spc="5"/>
              <a:t>is</a:t>
            </a:r>
            <a:r>
              <a:rPr spc="-19"/>
              <a:t>m</a:t>
            </a:r>
            <a:r>
              <a:rPr spc="0"/>
              <a:t>e à</a:t>
            </a:r>
            <a:r>
              <a:rPr spc="5"/>
              <a:t> </a:t>
            </a:r>
            <a:r>
              <a:rPr spc="0"/>
              <a:t>but </a:t>
            </a:r>
            <a:r>
              <a:rPr spc="-12"/>
              <a:t>n</a:t>
            </a:r>
            <a:r>
              <a:rPr spc="5"/>
              <a:t>o</a:t>
            </a:r>
            <a:r>
              <a:rPr spc="0"/>
              <a:t>n </a:t>
            </a:r>
            <a:r>
              <a:rPr spc="5"/>
              <a:t>l</a:t>
            </a:r>
            <a:r>
              <a:rPr spc="0"/>
              <a:t>u</a:t>
            </a:r>
            <a:r>
              <a:rPr spc="-12"/>
              <a:t>c</a:t>
            </a:r>
            <a:r>
              <a:rPr spc="0"/>
              <a:t>r</a:t>
            </a:r>
            <a:r>
              <a:rPr spc="5"/>
              <a:t>a</a:t>
            </a:r>
            <a:r>
              <a:rPr spc="-12"/>
              <a:t>t</a:t>
            </a:r>
            <a:r>
              <a:rPr spc="5"/>
              <a:t>i</a:t>
            </a:r>
            <a:r>
              <a:rPr spc="0"/>
              <a:t>f </a:t>
            </a:r>
            <a:r>
              <a:rPr spc="-12"/>
              <a:t>(</a:t>
            </a:r>
            <a:r>
              <a:rPr spc="0"/>
              <a:t>OB</a:t>
            </a:r>
            <a:r>
              <a:t>N</a:t>
            </a:r>
            <a:r>
              <a:rPr spc="0"/>
              <a:t>L)</a:t>
            </a:r>
            <a:r>
              <a:rPr spc="-71"/>
              <a:t> </a:t>
            </a:r>
            <a:r>
              <a:rPr b="0" spc="0"/>
              <a:t>: </a:t>
            </a:r>
            <a:r>
              <a:rPr b="0" spc="5"/>
              <a:t> </a:t>
            </a:r>
            <a:r>
              <a:rPr b="0" spc="0"/>
              <a:t>o</a:t>
            </a:r>
            <a:r>
              <a:rPr b="0"/>
              <a:t>r</a:t>
            </a:r>
            <a:r>
              <a:rPr b="0" spc="-12"/>
              <a:t>g</a:t>
            </a:r>
            <a:r>
              <a:rPr b="0"/>
              <a:t>a</a:t>
            </a:r>
            <a:r>
              <a:rPr b="0" spc="0"/>
              <a:t>n</a:t>
            </a:r>
            <a:r>
              <a:rPr b="0" spc="5"/>
              <a:t>i</a:t>
            </a:r>
            <a:r>
              <a:rPr b="0" spc="0"/>
              <a:t>s</a:t>
            </a:r>
            <a:r>
              <a:rPr b="0" spc="5"/>
              <a:t>m</a:t>
            </a:r>
            <a:r>
              <a:rPr b="0" spc="0"/>
              <a:t>e</a:t>
            </a:r>
            <a:r>
              <a:rPr b="0" spc="-57"/>
              <a:t> </a:t>
            </a:r>
            <a:r>
              <a:rPr b="0"/>
              <a:t>f</a:t>
            </a:r>
            <a:r>
              <a:rPr b="0" spc="19"/>
              <a:t>o</a:t>
            </a:r>
            <a:r>
              <a:rPr b="0"/>
              <a:t>r</a:t>
            </a:r>
            <a:r>
              <a:rPr b="0" spc="5"/>
              <a:t>m</a:t>
            </a:r>
            <a:r>
              <a:rPr b="0"/>
              <a:t>é</a:t>
            </a:r>
            <a:r>
              <a:rPr b="0" spc="-39"/>
              <a:t> </a:t>
            </a:r>
            <a:r>
              <a:rPr b="0"/>
              <a:t>e</a:t>
            </a:r>
            <a:r>
              <a:rPr b="0" spc="0"/>
              <a:t>t</a:t>
            </a:r>
            <a:r>
              <a:rPr b="0" spc="5"/>
              <a:t> </a:t>
            </a:r>
            <a:r>
              <a:rPr b="0"/>
              <a:t>e</a:t>
            </a:r>
            <a:r>
              <a:rPr b="0" spc="19"/>
              <a:t>x</a:t>
            </a:r>
            <a:r>
              <a:rPr b="0" spc="0"/>
              <a:t>p</a:t>
            </a:r>
            <a:r>
              <a:rPr b="0" spc="5"/>
              <a:t>l</a:t>
            </a:r>
            <a:r>
              <a:rPr b="0" spc="0"/>
              <a:t>o</a:t>
            </a:r>
            <a:r>
              <a:rPr b="0" spc="5"/>
              <a:t>it</a:t>
            </a:r>
            <a:r>
              <a:rPr b="0"/>
              <a:t>é</a:t>
            </a:r>
            <a:r>
              <a:rPr b="0" spc="0"/>
              <a:t> </a:t>
            </a:r>
            <a:r>
              <a:rPr b="0"/>
              <a:t>e</a:t>
            </a:r>
            <a:r>
              <a:rPr b="0" spc="19"/>
              <a:t>x</a:t>
            </a:r>
            <a:r>
              <a:rPr b="0"/>
              <a:t>c</a:t>
            </a:r>
            <a:r>
              <a:rPr b="0" spc="5"/>
              <a:t>l</a:t>
            </a:r>
            <a:r>
              <a:rPr b="0" spc="0"/>
              <a:t>us</a:t>
            </a:r>
            <a:r>
              <a:rPr b="0" spc="5"/>
              <a:t>i</a:t>
            </a:r>
            <a:r>
              <a:rPr b="0" spc="0"/>
              <a:t>v</a:t>
            </a:r>
            <a:r>
              <a:rPr b="0"/>
              <a:t>e</a:t>
            </a:r>
            <a:r>
              <a:rPr b="0" spc="5"/>
              <a:t>m</a:t>
            </a:r>
            <a:r>
              <a:rPr b="0"/>
              <a:t>e</a:t>
            </a:r>
            <a:r>
              <a:rPr b="0" spc="0"/>
              <a:t>nt</a:t>
            </a:r>
            <a:r>
              <a:rPr b="0" spc="-47"/>
              <a:t> </a:t>
            </a:r>
            <a:r>
              <a:rPr b="0" spc="0"/>
              <a:t>à</a:t>
            </a:r>
            <a:r>
              <a:rPr b="0"/>
              <a:t> </a:t>
            </a:r>
            <a:r>
              <a:rPr b="0" spc="0"/>
              <a:t>d</a:t>
            </a:r>
            <a:r>
              <a:rPr b="0"/>
              <a:t>e</a:t>
            </a:r>
            <a:r>
              <a:rPr b="0" spc="0"/>
              <a:t>s</a:t>
            </a:r>
            <a:r>
              <a:rPr b="0" spc="-14"/>
              <a:t> </a:t>
            </a:r>
            <a:r>
              <a:rPr b="0"/>
              <a:t>f</a:t>
            </a:r>
            <a:r>
              <a:rPr b="0" spc="5"/>
              <a:t>i</a:t>
            </a:r>
            <a:r>
              <a:rPr b="0" spc="0"/>
              <a:t>ns</a:t>
            </a:r>
            <a:r>
              <a:rPr b="0" spc="-19"/>
              <a:t> </a:t>
            </a:r>
            <a:r>
              <a:rPr b="0" spc="0"/>
              <a:t>non</a:t>
            </a:r>
            <a:r>
              <a:rPr b="0" spc="-24"/>
              <a:t> </a:t>
            </a:r>
            <a:r>
              <a:rPr b="0" spc="5"/>
              <a:t>l</a:t>
            </a:r>
            <a:r>
              <a:rPr b="0" spc="0"/>
              <a:t>u</a:t>
            </a:r>
            <a:r>
              <a:rPr b="0"/>
              <a:t>cra</a:t>
            </a:r>
            <a:r>
              <a:rPr b="0" spc="5"/>
              <a:t>ti</a:t>
            </a:r>
            <a:r>
              <a:rPr b="0" spc="0"/>
              <a:t>v</a:t>
            </a:r>
            <a:r>
              <a:rPr b="0"/>
              <a:t>e</a:t>
            </a:r>
            <a:r>
              <a:rPr b="0" spc="0"/>
              <a:t>s,</a:t>
            </a:r>
            <a:r>
              <a:rPr b="0" spc="-32"/>
              <a:t> </a:t>
            </a:r>
            <a:r>
              <a:rPr b="0" spc="0"/>
              <a:t>dont</a:t>
            </a:r>
            <a:r>
              <a:rPr b="0" spc="-17"/>
              <a:t> </a:t>
            </a:r>
            <a:r>
              <a:rPr b="0" spc="5"/>
              <a:t>l</a:t>
            </a:r>
            <a:r>
              <a:rPr b="0"/>
              <a:t>e</a:t>
            </a:r>
            <a:r>
              <a:rPr b="0" spc="0"/>
              <a:t>s</a:t>
            </a:r>
            <a:r>
              <a:rPr b="0"/>
              <a:t> </a:t>
            </a:r>
            <a:r>
              <a:rPr b="0" spc="12"/>
              <a:t>r</a:t>
            </a:r>
            <a:r>
              <a:rPr b="0"/>
              <a:t>e</a:t>
            </a:r>
            <a:r>
              <a:rPr b="0" spc="0"/>
              <a:t>v</a:t>
            </a:r>
            <a:r>
              <a:rPr b="0"/>
              <a:t>e</a:t>
            </a:r>
            <a:r>
              <a:rPr b="0" spc="0"/>
              <a:t>nus</a:t>
            </a:r>
            <a:r>
              <a:rPr b="0" spc="-37"/>
              <a:t> </a:t>
            </a:r>
            <a:r>
              <a:rPr b="0" spc="0"/>
              <a:t>ne</a:t>
            </a:r>
            <a:r>
              <a:rPr b="0" spc="-14"/>
              <a:t> </a:t>
            </a:r>
            <a:r>
              <a:rPr b="0" spc="0"/>
              <a:t>sont</a:t>
            </a:r>
            <a:r>
              <a:rPr b="0" spc="-15"/>
              <a:t> </a:t>
            </a:r>
            <a:r>
              <a:rPr b="0" spc="0"/>
              <a:t>p</a:t>
            </a:r>
            <a:r>
              <a:rPr b="0"/>
              <a:t>a</a:t>
            </a:r>
            <a:r>
              <a:rPr b="0" spc="0"/>
              <a:t>s</a:t>
            </a:r>
            <a:r>
              <a:rPr b="0" spc="-14"/>
              <a:t> </a:t>
            </a:r>
            <a:r>
              <a:rPr b="0" spc="0"/>
              <a:t>d</a:t>
            </a:r>
            <a:r>
              <a:rPr b="0" spc="5"/>
              <a:t>i</a:t>
            </a:r>
            <a:r>
              <a:rPr b="0" spc="0"/>
              <a:t>s</a:t>
            </a:r>
            <a:r>
              <a:rPr b="0" spc="5"/>
              <a:t>t</a:t>
            </a:r>
            <a:r>
              <a:rPr b="0"/>
              <a:t>r</a:t>
            </a:r>
            <a:r>
              <a:rPr b="0" spc="19"/>
              <a:t>i</a:t>
            </a:r>
            <a:r>
              <a:rPr b="0" spc="0"/>
              <a:t>bu</a:t>
            </a:r>
            <a:r>
              <a:rPr b="0"/>
              <a:t>é</a:t>
            </a:r>
            <a:r>
              <a:rPr b="0" spc="0"/>
              <a:t>s</a:t>
            </a:r>
            <a:r>
              <a:rPr b="0" spc="-44"/>
              <a:t> </a:t>
            </a:r>
            <a:r>
              <a:rPr b="0" spc="0"/>
              <a:t>p</a:t>
            </a:r>
            <a:r>
              <a:rPr b="0"/>
              <a:t>ar</a:t>
            </a:r>
            <a:r>
              <a:rPr b="0" spc="5"/>
              <a:t>m</a:t>
            </a:r>
            <a:r>
              <a:rPr b="0" spc="0"/>
              <a:t>i</a:t>
            </a:r>
            <a:r>
              <a:rPr b="0" spc="-19"/>
              <a:t> </a:t>
            </a:r>
            <a:r>
              <a:rPr b="0" spc="0"/>
              <a:t>s</a:t>
            </a:r>
            <a:r>
              <a:rPr b="0"/>
              <a:t>e</a:t>
            </a:r>
            <a:r>
              <a:rPr b="0" spc="0"/>
              <a:t>s </a:t>
            </a:r>
            <a:r>
              <a:rPr b="0"/>
              <a:t>propr</a:t>
            </a:r>
            <a:r>
              <a:rPr b="0" spc="5"/>
              <a:t>i</a:t>
            </a:r>
            <a:r>
              <a:rPr b="0"/>
              <a:t>é</a:t>
            </a:r>
            <a:r>
              <a:rPr b="0" spc="5"/>
              <a:t>t</a:t>
            </a:r>
            <a:r>
              <a:rPr b="0"/>
              <a:t>a</a:t>
            </a:r>
            <a:r>
              <a:rPr b="0" spc="5"/>
              <a:t>i</a:t>
            </a:r>
            <a:r>
              <a:rPr b="0"/>
              <a:t>res,</a:t>
            </a:r>
            <a:r>
              <a:rPr b="0" spc="-52"/>
              <a:t> </a:t>
            </a:r>
            <a:r>
              <a:rPr b="0" spc="19"/>
              <a:t>s</a:t>
            </a:r>
            <a:r>
              <a:rPr b="0"/>
              <a:t>es</a:t>
            </a:r>
            <a:r>
              <a:rPr b="0" spc="-12"/>
              <a:t> </a:t>
            </a:r>
            <a:r>
              <a:rPr b="0" spc="5"/>
              <a:t>m</a:t>
            </a:r>
            <a:r>
              <a:rPr b="0"/>
              <a:t>e</a:t>
            </a:r>
            <a:r>
              <a:rPr b="0" spc="5"/>
              <a:t>m</a:t>
            </a:r>
            <a:r>
              <a:rPr b="0"/>
              <a:t>b</a:t>
            </a:r>
            <a:r>
              <a:rPr b="0" spc="12"/>
              <a:t>r</a:t>
            </a:r>
            <a:r>
              <a:rPr b="0"/>
              <a:t>es</a:t>
            </a:r>
            <a:r>
              <a:rPr b="0" spc="-47"/>
              <a:t> </a:t>
            </a:r>
            <a:r>
              <a:rPr b="0"/>
              <a:t>ou</a:t>
            </a:r>
            <a:r>
              <a:rPr b="0" spc="-15"/>
              <a:t> </a:t>
            </a:r>
            <a:r>
              <a:rPr b="0"/>
              <a:t>ses</a:t>
            </a:r>
            <a:r>
              <a:rPr b="0" spc="-12"/>
              <a:t> </a:t>
            </a:r>
            <a:r>
              <a:rPr b="0"/>
              <a:t>ac</a:t>
            </a:r>
            <a:r>
              <a:rPr b="0" spc="5"/>
              <a:t>ti</a:t>
            </a:r>
            <a:r>
              <a:rPr b="0"/>
              <a:t>onna</a:t>
            </a:r>
            <a:r>
              <a:rPr b="0" spc="5"/>
              <a:t>i</a:t>
            </a:r>
            <a:r>
              <a:rPr b="0" spc="12"/>
              <a:t>r</a:t>
            </a:r>
            <a:r>
              <a:rPr b="0"/>
              <a:t>es,</a:t>
            </a:r>
            <a:r>
              <a:rPr b="0" spc="-41"/>
              <a:t> </a:t>
            </a:r>
            <a:r>
              <a:rPr b="0"/>
              <a:t>ni </a:t>
            </a:r>
            <a:r>
              <a:rPr b="0" spc="5"/>
              <a:t>mi</a:t>
            </a:r>
            <a:r>
              <a:rPr b="0"/>
              <a:t>s</a:t>
            </a:r>
            <a:r>
              <a:rPr b="0" spc="-18"/>
              <a:t> </a:t>
            </a:r>
            <a:r>
              <a:rPr b="0"/>
              <a:t>à </a:t>
            </a:r>
            <a:r>
              <a:rPr b="0" spc="5"/>
              <a:t>l</a:t>
            </a:r>
            <a:r>
              <a:rPr b="0"/>
              <a:t>eur</a:t>
            </a:r>
            <a:r>
              <a:rPr b="0" spc="-12"/>
              <a:t> </a:t>
            </a:r>
            <a:r>
              <a:rPr b="0"/>
              <a:t>d</a:t>
            </a:r>
            <a:r>
              <a:rPr b="0" spc="5"/>
              <a:t>i</a:t>
            </a:r>
            <a:r>
              <a:rPr b="0"/>
              <a:t>spos</a:t>
            </a:r>
            <a:r>
              <a:rPr b="0" spc="5"/>
              <a:t>iti</a:t>
            </a:r>
            <a:r>
              <a:rPr b="0"/>
              <a:t>on.</a:t>
            </a:r>
            <a:r>
              <a:rPr b="0" spc="388"/>
              <a:t> </a:t>
            </a:r>
            <a:r>
              <a:rPr b="0" spc="-35"/>
              <a:t>I</a:t>
            </a:r>
            <a:r>
              <a:rPr b="0"/>
              <a:t>l faut ê</a:t>
            </a:r>
            <a:r>
              <a:rPr b="0" spc="5"/>
              <a:t>t</a:t>
            </a:r>
            <a:r>
              <a:rPr b="0"/>
              <a:t>re</a:t>
            </a:r>
            <a:r>
              <a:rPr b="0" spc="-11"/>
              <a:t> </a:t>
            </a:r>
            <a:r>
              <a:rPr b="0" spc="5"/>
              <a:t>i</a:t>
            </a:r>
            <a:r>
              <a:rPr b="0" spc="19"/>
              <a:t>n</a:t>
            </a:r>
            <a:r>
              <a:rPr b="0"/>
              <a:t>corpo</a:t>
            </a:r>
            <a:r>
              <a:rPr b="0" spc="12"/>
              <a:t>r</a:t>
            </a:r>
            <a:r>
              <a:rPr b="0"/>
              <a:t>é selon </a:t>
            </a:r>
            <a:r>
              <a:rPr b="0" spc="5"/>
              <a:t>l</a:t>
            </a:r>
            <a:r>
              <a:rPr b="0"/>
              <a:t>a </a:t>
            </a:r>
            <a:r>
              <a:rPr b="0" spc="5"/>
              <a:t>l</a:t>
            </a:r>
            <a:r>
              <a:rPr b="0"/>
              <a:t>oi des</a:t>
            </a:r>
            <a:r>
              <a:rPr b="0" spc="-14"/>
              <a:t> </a:t>
            </a:r>
            <a:r>
              <a:rPr b="0"/>
              <a:t>co</a:t>
            </a:r>
            <a:r>
              <a:rPr b="0" spc="5"/>
              <a:t>m</a:t>
            </a:r>
            <a:r>
              <a:rPr b="0"/>
              <a:t>p</a:t>
            </a:r>
            <a:r>
              <a:rPr b="0" spc="12"/>
              <a:t>a</a:t>
            </a:r>
            <a:r>
              <a:rPr b="0" spc="-12"/>
              <a:t>g</a:t>
            </a:r>
            <a:r>
              <a:rPr b="0"/>
              <a:t>n</a:t>
            </a:r>
            <a:r>
              <a:rPr b="0" spc="19"/>
              <a:t>i</a:t>
            </a:r>
            <a:r>
              <a:rPr b="0"/>
              <a:t>es</a:t>
            </a:r>
            <a:r>
              <a:rPr b="0" spc="-52"/>
              <a:t> </a:t>
            </a:r>
            <a:r>
              <a:rPr b="0"/>
              <a:t>du</a:t>
            </a:r>
            <a:r>
              <a:rPr b="0" spc="-15"/>
              <a:t> </a:t>
            </a:r>
            <a:r>
              <a:rPr b="0"/>
              <a:t>Québec. On doit s’assurer d’avoir une charte partie III. Si vous n’avez pas ce statut ou celui d’un organisme de bienfaisance, vous êtes dans une mauvaise situation.</a:t>
            </a:r>
          </a:p>
        </p:txBody>
      </p:sp>
      <p:sp>
        <p:nvSpPr>
          <p:cNvPr id="513" name="object 13"/>
          <p:cNvSpPr txBox="1"/>
          <p:nvPr/>
        </p:nvSpPr>
        <p:spPr>
          <a:xfrm>
            <a:off x="679740" y="5036034"/>
            <a:ext cx="11298289" cy="1020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algn="just" defTabSz="457200">
              <a:lnSpc>
                <a:spcPts val="2000"/>
              </a:lnSpc>
              <a:defRPr sz="20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Vous</a:t>
            </a:r>
            <a:r>
              <a:rPr spc="-35"/>
              <a:t> </a:t>
            </a:r>
            <a:r>
              <a:t>n</a:t>
            </a:r>
            <a:r>
              <a:rPr spc="-5"/>
              <a:t>’ê</a:t>
            </a:r>
            <a:r>
              <a:rPr spc="5"/>
              <a:t>t</a:t>
            </a:r>
            <a:r>
              <a:rPr spc="-5"/>
              <a:t>e</a:t>
            </a:r>
            <a:r>
              <a:t>s</a:t>
            </a:r>
            <a:r>
              <a:rPr spc="-19"/>
              <a:t> </a:t>
            </a:r>
            <a:r>
              <a:t>p</a:t>
            </a:r>
            <a:r>
              <a:rPr spc="-5"/>
              <a:t>a</a:t>
            </a:r>
            <a:r>
              <a:t>s</a:t>
            </a:r>
            <a:r>
              <a:rPr spc="-14"/>
              <a:t> </a:t>
            </a:r>
            <a:r>
              <a:rPr spc="5"/>
              <a:t>t</a:t>
            </a:r>
            <a:r>
              <a:rPr spc="-5"/>
              <a:t>e</a:t>
            </a:r>
            <a:r>
              <a:t>nu</a:t>
            </a:r>
            <a:r>
              <a:rPr spc="-15"/>
              <a:t> </a:t>
            </a:r>
            <a:r>
              <a:rPr spc="19"/>
              <a:t>d</a:t>
            </a:r>
            <a:r>
              <a:t>e</a:t>
            </a:r>
            <a:r>
              <a:rPr spc="4"/>
              <a:t> </a:t>
            </a:r>
            <a:r>
              <a:t>vous</a:t>
            </a:r>
            <a:r>
              <a:rPr spc="-31"/>
              <a:t> </a:t>
            </a:r>
            <a:r>
              <a:rPr spc="5"/>
              <a:t>i</a:t>
            </a:r>
            <a:r>
              <a:t>ns</a:t>
            </a:r>
            <a:r>
              <a:rPr spc="-5"/>
              <a:t>cr</a:t>
            </a:r>
            <a:r>
              <a:rPr spc="5"/>
              <a:t>i</a:t>
            </a:r>
            <a:r>
              <a:rPr spc="-5"/>
              <a:t>r</a:t>
            </a:r>
            <a:r>
              <a:t>e</a:t>
            </a:r>
            <a:r>
              <a:rPr spc="-32"/>
              <a:t> </a:t>
            </a:r>
            <a:r>
              <a:t>si vous</a:t>
            </a:r>
            <a:r>
              <a:rPr spc="-31"/>
              <a:t> </a:t>
            </a:r>
            <a:r>
              <a:rPr spc="-5"/>
              <a:t>ê</a:t>
            </a:r>
            <a:r>
              <a:rPr spc="5"/>
              <a:t>t</a:t>
            </a:r>
            <a:r>
              <a:rPr spc="-5"/>
              <a:t>e</a:t>
            </a:r>
            <a:r>
              <a:t>s</a:t>
            </a:r>
            <a:r>
              <a:rPr spc="14"/>
              <a:t> </a:t>
            </a:r>
            <a:r>
              <a:rPr spc="-5"/>
              <a:t>c</a:t>
            </a:r>
            <a:r>
              <a:t>ons</a:t>
            </a:r>
            <a:r>
              <a:rPr spc="5"/>
              <a:t>i</a:t>
            </a:r>
            <a:r>
              <a:t>d</a:t>
            </a:r>
            <a:r>
              <a:rPr spc="-5"/>
              <a:t>ér</a:t>
            </a:r>
            <a:r>
              <a:t>é</a:t>
            </a:r>
            <a:r>
              <a:rPr spc="-22"/>
              <a:t> </a:t>
            </a:r>
            <a:r>
              <a:rPr spc="-5"/>
              <a:t>c</a:t>
            </a:r>
            <a:r>
              <a:t>o</a:t>
            </a:r>
            <a:r>
              <a:rPr spc="5"/>
              <a:t>mm</a:t>
            </a:r>
            <a:r>
              <a:t>e</a:t>
            </a:r>
            <a:r>
              <a:rPr spc="-41"/>
              <a:t> </a:t>
            </a:r>
            <a:r>
              <a:t>un</a:t>
            </a:r>
            <a:r>
              <a:rPr spc="-15"/>
              <a:t> </a:t>
            </a:r>
            <a:r>
              <a:t>p</a:t>
            </a:r>
            <a:r>
              <a:rPr spc="-5"/>
              <a:t>e</a:t>
            </a:r>
            <a:r>
              <a:rPr spc="19"/>
              <a:t>t</a:t>
            </a:r>
            <a:r>
              <a:rPr spc="5"/>
              <a:t>i</a:t>
            </a:r>
            <a:r>
              <a:t>t </a:t>
            </a:r>
            <a:r>
              <a:rPr spc="-5"/>
              <a:t>f</a:t>
            </a:r>
            <a:r>
              <a:t>ou</a:t>
            </a:r>
            <a:r>
              <a:rPr spc="-5"/>
              <a:t>r</a:t>
            </a:r>
            <a:r>
              <a:t>n</a:t>
            </a:r>
            <a:r>
              <a:rPr spc="5"/>
              <a:t>i</a:t>
            </a:r>
            <a:r>
              <a:t>ss</a:t>
            </a:r>
            <a:r>
              <a:rPr spc="-5"/>
              <a:t>e</a:t>
            </a:r>
            <a:r>
              <a:t>u</a:t>
            </a:r>
            <a:r>
              <a:rPr spc="-5"/>
              <a:t>r</a:t>
            </a:r>
            <a:r>
              <a:t>,</a:t>
            </a:r>
            <a:r>
              <a:rPr spc="-68"/>
              <a:t> </a:t>
            </a:r>
            <a:r>
              <a:rPr spc="-5"/>
              <a:t>c</a:t>
            </a:r>
            <a:r>
              <a:rPr spc="12"/>
              <a:t>’</a:t>
            </a:r>
            <a:r>
              <a:rPr spc="-5"/>
              <a:t>e</a:t>
            </a:r>
            <a:r>
              <a:t>s</a:t>
            </a:r>
            <a:r>
              <a:rPr spc="5"/>
              <a:t>t</a:t>
            </a:r>
            <a:r>
              <a:t>-à-d</a:t>
            </a:r>
            <a:r>
              <a:rPr spc="5"/>
              <a:t>i</a:t>
            </a:r>
            <a:r>
              <a:t>re,</a:t>
            </a:r>
            <a:r>
              <a:rPr spc="-22"/>
              <a:t> </a:t>
            </a:r>
            <a:r>
              <a:t>si </a:t>
            </a:r>
            <a:r>
              <a:rPr spc="5"/>
              <a:t>l</a:t>
            </a:r>
            <a:r>
              <a:t>e </a:t>
            </a:r>
            <a:r>
              <a:rPr spc="5"/>
              <a:t>t</a:t>
            </a:r>
            <a:r>
              <a:t>o</a:t>
            </a:r>
            <a:r>
              <a:rPr spc="5"/>
              <a:t>t</a:t>
            </a:r>
            <a:r>
              <a:t>al de</a:t>
            </a:r>
            <a:r>
              <a:rPr spc="-14"/>
              <a:t> </a:t>
            </a:r>
            <a:r>
              <a:t>vos</a:t>
            </a:r>
            <a:r>
              <a:rPr spc="-1"/>
              <a:t> v</a:t>
            </a:r>
            <a:r>
              <a:rPr spc="12"/>
              <a:t>e</a:t>
            </a:r>
            <a:r>
              <a:t>n</a:t>
            </a:r>
            <a:r>
              <a:rPr spc="5"/>
              <a:t>t</a:t>
            </a:r>
            <a:r>
              <a:t>es</a:t>
            </a:r>
            <a:r>
              <a:rPr spc="-14"/>
              <a:t> </a:t>
            </a:r>
            <a:r>
              <a:rPr spc="5"/>
              <a:t>t</a:t>
            </a:r>
            <a:r>
              <a:t>a</a:t>
            </a:r>
            <a:r>
              <a:rPr spc="19"/>
              <a:t>x</a:t>
            </a:r>
            <a:r>
              <a:t>ab</a:t>
            </a:r>
            <a:r>
              <a:rPr spc="5"/>
              <a:t>l</a:t>
            </a:r>
            <a:r>
              <a:t>es</a:t>
            </a:r>
            <a:r>
              <a:rPr spc="-22"/>
              <a:t> </a:t>
            </a:r>
            <a:r>
              <a:t>à </a:t>
            </a:r>
            <a:r>
              <a:rPr spc="5"/>
              <a:t>l</a:t>
            </a:r>
            <a:r>
              <a:t>’éche</a:t>
            </a:r>
            <a:r>
              <a:rPr spc="5"/>
              <a:t>ll</a:t>
            </a:r>
            <a:r>
              <a:t>e </a:t>
            </a:r>
            <a:r>
              <a:rPr spc="5"/>
              <a:t>m</a:t>
            </a:r>
            <a:r>
              <a:t>ond</a:t>
            </a:r>
            <a:r>
              <a:rPr spc="5"/>
              <a:t>i</a:t>
            </a:r>
            <a:r>
              <a:t>a</a:t>
            </a:r>
            <a:r>
              <a:rPr spc="5"/>
              <a:t>l</a:t>
            </a:r>
            <a:r>
              <a:t>e,</a:t>
            </a:r>
            <a:r>
              <a:rPr spc="-42"/>
              <a:t> </a:t>
            </a:r>
            <a:r>
              <a:t>au</a:t>
            </a:r>
            <a:r>
              <a:rPr spc="-7"/>
              <a:t> </a:t>
            </a:r>
            <a:r>
              <a:t>cours</a:t>
            </a:r>
            <a:r>
              <a:rPr spc="-28"/>
              <a:t> </a:t>
            </a:r>
            <a:r>
              <a:rPr spc="19"/>
              <a:t>d</a:t>
            </a:r>
            <a:r>
              <a:t>es</a:t>
            </a:r>
            <a:r>
              <a:rPr spc="-14"/>
              <a:t> </a:t>
            </a:r>
            <a:r>
              <a:t>qua</a:t>
            </a:r>
            <a:r>
              <a:rPr spc="5"/>
              <a:t>t</a:t>
            </a:r>
            <a:r>
              <a:t>re</a:t>
            </a:r>
            <a:r>
              <a:rPr spc="-28"/>
              <a:t> </a:t>
            </a:r>
            <a:r>
              <a:t>d</a:t>
            </a:r>
            <a:r>
              <a:rPr spc="12"/>
              <a:t>e</a:t>
            </a:r>
            <a:r>
              <a:t>rn</a:t>
            </a:r>
            <a:r>
              <a:rPr spc="5"/>
              <a:t>i</a:t>
            </a:r>
            <a:r>
              <a:t>ers </a:t>
            </a:r>
            <a:r>
              <a:rPr spc="5"/>
              <a:t>t</a:t>
            </a:r>
            <a:r>
              <a:t>r</a:t>
            </a:r>
            <a:r>
              <a:rPr spc="5"/>
              <a:t>im</a:t>
            </a:r>
            <a:r>
              <a:t>es</a:t>
            </a:r>
            <a:r>
              <a:rPr spc="5"/>
              <a:t>t</a:t>
            </a:r>
            <a:r>
              <a:t>res</a:t>
            </a:r>
            <a:r>
              <a:rPr spc="-37"/>
              <a:t> </a:t>
            </a:r>
            <a:r>
              <a:t>c</a:t>
            </a:r>
            <a:r>
              <a:rPr spc="5"/>
              <a:t>i</a:t>
            </a:r>
            <a:r>
              <a:t>v</a:t>
            </a:r>
            <a:r>
              <a:rPr spc="5"/>
              <a:t>il</a:t>
            </a:r>
            <a:r>
              <a:t>s</a:t>
            </a:r>
            <a:r>
              <a:rPr spc="-14"/>
              <a:t> </a:t>
            </a:r>
            <a:r>
              <a:t>a é</a:t>
            </a:r>
            <a:r>
              <a:rPr spc="5"/>
              <a:t>t</a:t>
            </a:r>
            <a:r>
              <a:t>é de</a:t>
            </a:r>
            <a:r>
              <a:rPr spc="4"/>
              <a:t> </a:t>
            </a:r>
            <a:r>
              <a:t>50</a:t>
            </a:r>
            <a:r>
              <a:rPr spc="-15"/>
              <a:t> </a:t>
            </a:r>
            <a:r>
              <a:t>000</a:t>
            </a:r>
            <a:r>
              <a:rPr spc="-24"/>
              <a:t> </a:t>
            </a:r>
            <a:r>
              <a:t>$</a:t>
            </a:r>
            <a:r>
              <a:rPr spc="-7"/>
              <a:t> </a:t>
            </a:r>
            <a:r>
              <a:t>ou</a:t>
            </a:r>
            <a:r>
              <a:rPr spc="-15"/>
              <a:t> </a:t>
            </a:r>
            <a:r>
              <a:rPr spc="5"/>
              <a:t>m</a:t>
            </a:r>
            <a:r>
              <a:t>o</a:t>
            </a:r>
            <a:r>
              <a:rPr spc="5"/>
              <a:t>i</a:t>
            </a:r>
            <a:r>
              <a:t>ns.</a:t>
            </a:r>
            <a:r>
              <a:rPr spc="385"/>
              <a:t> </a:t>
            </a:r>
            <a:r>
              <a:t>Tou</a:t>
            </a:r>
            <a:r>
              <a:rPr spc="-12"/>
              <a:t>t</a:t>
            </a:r>
            <a:r>
              <a:t>efo</a:t>
            </a:r>
            <a:r>
              <a:rPr spc="5"/>
              <a:t>i</a:t>
            </a:r>
            <a:r>
              <a:t>s,</a:t>
            </a:r>
            <a:r>
              <a:rPr spc="-51"/>
              <a:t> </a:t>
            </a:r>
            <a:r>
              <a:t>si au</a:t>
            </a:r>
            <a:r>
              <a:rPr spc="-7"/>
              <a:t> </a:t>
            </a:r>
            <a:r>
              <a:t>cours</a:t>
            </a:r>
            <a:r>
              <a:rPr spc="-28"/>
              <a:t> </a:t>
            </a:r>
            <a:r>
              <a:t>d’un</a:t>
            </a:r>
            <a:r>
              <a:rPr spc="-29"/>
              <a:t> </a:t>
            </a:r>
            <a:r>
              <a:rPr spc="19"/>
              <a:t>t</a:t>
            </a:r>
            <a:r>
              <a:t>r</a:t>
            </a:r>
            <a:r>
              <a:rPr spc="5"/>
              <a:t>im</a:t>
            </a:r>
            <a:r>
              <a:t>es</a:t>
            </a:r>
            <a:r>
              <a:rPr spc="5"/>
              <a:t>t</a:t>
            </a:r>
            <a:r>
              <a:t>re,</a:t>
            </a:r>
            <a:r>
              <a:rPr spc="-34"/>
              <a:t> </a:t>
            </a:r>
            <a:r>
              <a:rPr spc="5"/>
              <a:t>l</a:t>
            </a:r>
            <a:r>
              <a:t>e </a:t>
            </a:r>
            <a:r>
              <a:rPr spc="5"/>
              <a:t>t</a:t>
            </a:r>
            <a:r>
              <a:t>o</a:t>
            </a:r>
            <a:r>
              <a:rPr spc="5"/>
              <a:t>t</a:t>
            </a:r>
            <a:r>
              <a:t>al de vos</a:t>
            </a:r>
            <a:r>
              <a:rPr spc="-22"/>
              <a:t> </a:t>
            </a:r>
            <a:r>
              <a:t>ven</a:t>
            </a:r>
            <a:r>
              <a:rPr spc="5"/>
              <a:t>t</a:t>
            </a:r>
            <a:r>
              <a:t>es</a:t>
            </a:r>
            <a:r>
              <a:rPr spc="-22"/>
              <a:t> </a:t>
            </a:r>
            <a:r>
              <a:rPr spc="5"/>
              <a:t>t</a:t>
            </a:r>
            <a:r>
              <a:t>a</a:t>
            </a:r>
            <a:r>
              <a:rPr spc="19"/>
              <a:t>x</a:t>
            </a:r>
            <a:r>
              <a:t>ab</a:t>
            </a:r>
            <a:r>
              <a:rPr spc="5"/>
              <a:t>l</a:t>
            </a:r>
            <a:r>
              <a:t>es</a:t>
            </a:r>
            <a:r>
              <a:rPr spc="-22"/>
              <a:t> </a:t>
            </a:r>
            <a:r>
              <a:t>e</a:t>
            </a:r>
            <a:r>
              <a:rPr spc="19"/>
              <a:t>x</a:t>
            </a:r>
            <a:r>
              <a:t>cède</a:t>
            </a:r>
            <a:r>
              <a:rPr spc="-22"/>
              <a:t> </a:t>
            </a:r>
            <a:r>
              <a:t>50</a:t>
            </a:r>
            <a:r>
              <a:rPr spc="-15"/>
              <a:t> </a:t>
            </a:r>
            <a:r>
              <a:t>000$,</a:t>
            </a:r>
            <a:r>
              <a:rPr spc="-37"/>
              <a:t> </a:t>
            </a:r>
            <a:r>
              <a:t>vous</a:t>
            </a:r>
            <a:r>
              <a:rPr spc="-31"/>
              <a:t> </a:t>
            </a:r>
            <a:r>
              <a:t>cessez</a:t>
            </a:r>
            <a:r>
              <a:rPr spc="14"/>
              <a:t> </a:t>
            </a:r>
            <a:r>
              <a:t>d’ê</a:t>
            </a:r>
            <a:r>
              <a:rPr spc="5"/>
              <a:t>t</a:t>
            </a:r>
            <a:r>
              <a:t>re</a:t>
            </a:r>
            <a:r>
              <a:rPr spc="-25"/>
              <a:t> </a:t>
            </a:r>
            <a:r>
              <a:t>un</a:t>
            </a:r>
            <a:r>
              <a:rPr spc="-15"/>
              <a:t> </a:t>
            </a:r>
            <a:r>
              <a:rPr spc="19"/>
              <a:t>p</a:t>
            </a:r>
            <a:r>
              <a:t>e</a:t>
            </a:r>
            <a:r>
              <a:rPr spc="5"/>
              <a:t>ti</a:t>
            </a:r>
            <a:r>
              <a:t>t fourn</a:t>
            </a:r>
            <a:r>
              <a:rPr spc="5"/>
              <a:t>i</a:t>
            </a:r>
            <a:r>
              <a:t>sse</a:t>
            </a:r>
            <a:r>
              <a:rPr spc="19"/>
              <a:t>u</a:t>
            </a:r>
            <a:r>
              <a:t>r.</a:t>
            </a:r>
            <a:r>
              <a:rPr spc="358"/>
              <a:t> </a:t>
            </a:r>
            <a:r>
              <a:rPr spc="5"/>
              <a:t>P</a:t>
            </a:r>
            <a:r>
              <a:t>our</a:t>
            </a:r>
            <a:r>
              <a:rPr spc="-31"/>
              <a:t> </a:t>
            </a:r>
            <a:r>
              <a:t>un</a:t>
            </a:r>
            <a:r>
              <a:rPr spc="-15"/>
              <a:t> </a:t>
            </a:r>
            <a:r>
              <a:t>c</a:t>
            </a:r>
            <a:r>
              <a:rPr spc="5"/>
              <a:t>l</a:t>
            </a:r>
            <a:r>
              <a:t>ub dont la charte est une association,</a:t>
            </a:r>
            <a:r>
              <a:rPr spc="-15"/>
              <a:t> </a:t>
            </a:r>
            <a:r>
              <a:t>ce </a:t>
            </a:r>
            <a:r>
              <a:rPr spc="5"/>
              <a:t>m</a:t>
            </a:r>
            <a:r>
              <a:t>on</a:t>
            </a:r>
            <a:r>
              <a:rPr spc="5"/>
              <a:t>t</a:t>
            </a:r>
            <a:r>
              <a:t>ant</a:t>
            </a:r>
            <a:r>
              <a:rPr spc="-31"/>
              <a:t> </a:t>
            </a:r>
            <a:r>
              <a:t>est de</a:t>
            </a:r>
            <a:r>
              <a:rPr spc="-14"/>
              <a:t> </a:t>
            </a:r>
            <a:r>
              <a:t>30</a:t>
            </a:r>
            <a:r>
              <a:rPr spc="-15"/>
              <a:t> </a:t>
            </a:r>
            <a:r>
              <a:t>000$.</a:t>
            </a:r>
          </a:p>
        </p:txBody>
      </p:sp>
      <p:sp>
        <p:nvSpPr>
          <p:cNvPr id="514" name="object 12"/>
          <p:cNvSpPr txBox="1"/>
          <p:nvPr/>
        </p:nvSpPr>
        <p:spPr>
          <a:xfrm>
            <a:off x="679740" y="6282761"/>
            <a:ext cx="11298289" cy="766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algn="just" defTabSz="457200">
              <a:lnSpc>
                <a:spcPts val="2000"/>
              </a:lnSpc>
              <a:defRPr sz="2000" b="0" spc="5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</a:t>
            </a:r>
            <a:r>
              <a:rPr spc="-5"/>
              <a:t>ê</a:t>
            </a:r>
            <a:r>
              <a:t>m</a:t>
            </a:r>
            <a:r>
              <a:rPr spc="0"/>
              <a:t>e</a:t>
            </a:r>
            <a:r>
              <a:rPr spc="-34"/>
              <a:t> </a:t>
            </a:r>
            <a:r>
              <a:rPr spc="0"/>
              <a:t>si vous</a:t>
            </a:r>
            <a:r>
              <a:rPr spc="-31"/>
              <a:t> </a:t>
            </a:r>
            <a:r>
              <a:rPr spc="-5"/>
              <a:t>ê</a:t>
            </a:r>
            <a:r>
              <a:t>t</a:t>
            </a:r>
            <a:r>
              <a:rPr spc="-5"/>
              <a:t>e</a:t>
            </a:r>
            <a:r>
              <a:rPr spc="0"/>
              <a:t>s</a:t>
            </a:r>
            <a:r>
              <a:rPr spc="-5"/>
              <a:t> c</a:t>
            </a:r>
            <a:r>
              <a:rPr spc="0"/>
              <a:t>ons</a:t>
            </a:r>
            <a:r>
              <a:rPr spc="19"/>
              <a:t>i</a:t>
            </a:r>
            <a:r>
              <a:rPr spc="0"/>
              <a:t>d</a:t>
            </a:r>
            <a:r>
              <a:rPr spc="-5"/>
              <a:t>ér</a:t>
            </a:r>
            <a:r>
              <a:rPr spc="0"/>
              <a:t>é</a:t>
            </a:r>
            <a:r>
              <a:rPr spc="-44"/>
              <a:t> </a:t>
            </a:r>
            <a:r>
              <a:rPr spc="-5"/>
              <a:t>c</a:t>
            </a:r>
            <a:r>
              <a:rPr spc="0"/>
              <a:t>o</a:t>
            </a:r>
            <a:r>
              <a:t>mm</a:t>
            </a:r>
            <a:r>
              <a:rPr spc="0"/>
              <a:t>e</a:t>
            </a:r>
            <a:r>
              <a:rPr spc="-41"/>
              <a:t> </a:t>
            </a:r>
            <a:r>
              <a:rPr spc="0"/>
              <a:t>un</a:t>
            </a:r>
            <a:r>
              <a:rPr spc="-15"/>
              <a:t> </a:t>
            </a:r>
            <a:r>
              <a:rPr spc="19"/>
              <a:t>p</a:t>
            </a:r>
            <a:r>
              <a:rPr spc="-5"/>
              <a:t>e</a:t>
            </a:r>
            <a:r>
              <a:t>ti</a:t>
            </a:r>
            <a:r>
              <a:rPr spc="0"/>
              <a:t>t </a:t>
            </a:r>
            <a:r>
              <a:rPr spc="-5"/>
              <a:t>f</a:t>
            </a:r>
            <a:r>
              <a:rPr spc="0"/>
              <a:t>ou</a:t>
            </a:r>
            <a:r>
              <a:rPr spc="12"/>
              <a:t>r</a:t>
            </a:r>
            <a:r>
              <a:rPr spc="0"/>
              <a:t>n</a:t>
            </a:r>
            <a:r>
              <a:t>i</a:t>
            </a:r>
            <a:r>
              <a:rPr spc="0"/>
              <a:t>ss</a:t>
            </a:r>
            <a:r>
              <a:rPr spc="-5"/>
              <a:t>e</a:t>
            </a:r>
            <a:r>
              <a:rPr spc="0"/>
              <a:t>u</a:t>
            </a:r>
            <a:r>
              <a:rPr spc="-5"/>
              <a:t>r</a:t>
            </a:r>
            <a:r>
              <a:rPr spc="0"/>
              <a:t>,</a:t>
            </a:r>
            <a:r>
              <a:rPr spc="-68"/>
              <a:t> </a:t>
            </a:r>
            <a:r>
              <a:rPr spc="0"/>
              <a:t>vous</a:t>
            </a:r>
            <a:r>
              <a:rPr spc="-31"/>
              <a:t> </a:t>
            </a:r>
            <a:r>
              <a:rPr spc="0"/>
              <a:t>pouv</a:t>
            </a:r>
            <a:r>
              <a:rPr spc="-5"/>
              <a:t>e</a:t>
            </a:r>
            <a:r>
              <a:rPr spc="0"/>
              <a:t>z</a:t>
            </a:r>
            <a:r>
              <a:rPr spc="-18"/>
              <a:t> </a:t>
            </a:r>
            <a:r>
              <a:rPr spc="-5"/>
              <a:t>c</a:t>
            </a:r>
            <a:r>
              <a:rPr spc="0"/>
              <a:t>ho</a:t>
            </a:r>
            <a:r>
              <a:t>i</a:t>
            </a:r>
            <a:r>
              <a:rPr spc="0"/>
              <a:t>s</a:t>
            </a:r>
            <a:r>
              <a:t>i</a:t>
            </a:r>
            <a:r>
              <a:rPr spc="0"/>
              <a:t>r</a:t>
            </a:r>
            <a:r>
              <a:rPr spc="-28"/>
              <a:t> </a:t>
            </a:r>
            <a:r>
              <a:rPr spc="0"/>
              <a:t>de</a:t>
            </a:r>
            <a:r>
              <a:rPr spc="-14"/>
              <a:t> </a:t>
            </a:r>
            <a:r>
              <a:rPr spc="0"/>
              <a:t>vous</a:t>
            </a:r>
            <a:r>
              <a:rPr spc="-31"/>
              <a:t> </a:t>
            </a:r>
            <a:r>
              <a:t>i</a:t>
            </a:r>
            <a:r>
              <a:rPr spc="0"/>
              <a:t>ns</a:t>
            </a:r>
            <a:r>
              <a:rPr spc="-5"/>
              <a:t>cr</a:t>
            </a:r>
            <a:r>
              <a:t>i</a:t>
            </a:r>
            <a:r>
              <a:rPr spc="-5"/>
              <a:t>r</a:t>
            </a:r>
            <a:r>
              <a:rPr spc="0"/>
              <a:t>e </a:t>
            </a:r>
            <a:r>
              <a:t>si vous</a:t>
            </a:r>
            <a:r>
              <a:rPr spc="-31"/>
              <a:t> </a:t>
            </a:r>
            <a:r>
              <a:t>v</a:t>
            </a:r>
            <a:r>
              <a:rPr spc="-5"/>
              <a:t>e</a:t>
            </a:r>
            <a:r>
              <a:t>nd</a:t>
            </a:r>
            <a:r>
              <a:rPr spc="-5"/>
              <a:t>e</a:t>
            </a:r>
            <a:r>
              <a:t>z</a:t>
            </a:r>
            <a:r>
              <a:rPr spc="-11"/>
              <a:t> </a:t>
            </a:r>
            <a:r>
              <a:t>d</a:t>
            </a:r>
            <a:r>
              <a:rPr spc="-5"/>
              <a:t>e</a:t>
            </a:r>
            <a:r>
              <a:t>s</a:t>
            </a:r>
            <a:r>
              <a:rPr spc="-14"/>
              <a:t> </a:t>
            </a:r>
            <a:r>
              <a:t>bi</a:t>
            </a:r>
            <a:r>
              <a:rPr spc="-5"/>
              <a:t>e</a:t>
            </a:r>
            <a:r>
              <a:t>ns</a:t>
            </a:r>
            <a:r>
              <a:rPr spc="-22"/>
              <a:t> </a:t>
            </a:r>
            <a:r>
              <a:t>ou</a:t>
            </a:r>
            <a:r>
              <a:rPr spc="-15"/>
              <a:t> </a:t>
            </a:r>
            <a:r>
              <a:t>s</a:t>
            </a:r>
            <a:r>
              <a:rPr spc="-5"/>
              <a:t>er</a:t>
            </a:r>
            <a:r>
              <a:t>vi</a:t>
            </a:r>
            <a:r>
              <a:rPr spc="-5"/>
              <a:t>ce</a:t>
            </a:r>
            <a:r>
              <a:t>s</a:t>
            </a:r>
            <a:r>
              <a:rPr spc="-27"/>
              <a:t> </a:t>
            </a:r>
            <a:r>
              <a:t>t</a:t>
            </a:r>
            <a:r>
              <a:rPr spc="-5"/>
              <a:t>a</a:t>
            </a:r>
            <a:r>
              <a:rPr spc="19"/>
              <a:t>x</a:t>
            </a:r>
            <a:r>
              <a:rPr spc="-5"/>
              <a:t>a</a:t>
            </a:r>
            <a:r>
              <a:t>bl</a:t>
            </a:r>
            <a:r>
              <a:rPr spc="-5"/>
              <a:t>e</a:t>
            </a:r>
            <a:r>
              <a:t>s.</a:t>
            </a:r>
            <a:r>
              <a:rPr spc="400"/>
              <a:t> </a:t>
            </a:r>
            <a:r>
              <a:t>D</a:t>
            </a:r>
            <a:r>
              <a:rPr spc="12"/>
              <a:t>a</a:t>
            </a:r>
            <a:r>
              <a:t>ns</a:t>
            </a:r>
            <a:r>
              <a:rPr spc="-27"/>
              <a:t> </a:t>
            </a:r>
            <a:r>
              <a:rPr spc="-5"/>
              <a:t>c</a:t>
            </a:r>
            <a:r>
              <a:t>e</a:t>
            </a:r>
            <a:r>
              <a:rPr spc="-5"/>
              <a:t> ca</a:t>
            </a:r>
            <a:r>
              <a:t>s,</a:t>
            </a:r>
            <a:r>
              <a:rPr spc="-9"/>
              <a:t> </a:t>
            </a:r>
            <a:r>
              <a:t>vous</a:t>
            </a:r>
            <a:r>
              <a:rPr spc="-31"/>
              <a:t> </a:t>
            </a:r>
            <a:r>
              <a:rPr spc="19"/>
              <a:t>d</a:t>
            </a:r>
            <a:r>
              <a:rPr spc="-5"/>
              <a:t>e</a:t>
            </a:r>
            <a:r>
              <a:t>v</a:t>
            </a:r>
            <a:r>
              <a:rPr spc="-5"/>
              <a:t>re</a:t>
            </a:r>
            <a:r>
              <a:t>z</a:t>
            </a:r>
            <a:r>
              <a:rPr spc="-7"/>
              <a:t> </a:t>
            </a:r>
            <a:r>
              <a:t>p</a:t>
            </a:r>
            <a:r>
              <a:rPr spc="12"/>
              <a:t>e</a:t>
            </a:r>
            <a:r>
              <a:rPr spc="-5"/>
              <a:t>rce</a:t>
            </a:r>
            <a:r>
              <a:t>voir</a:t>
            </a:r>
            <a:r>
              <a:rPr spc="-35"/>
              <a:t> </a:t>
            </a:r>
            <a:r>
              <a:t>la</a:t>
            </a:r>
            <a:r>
              <a:rPr spc="-5"/>
              <a:t> </a:t>
            </a:r>
            <a:r>
              <a:rPr spc="19"/>
              <a:t>t</a:t>
            </a:r>
            <a:r>
              <a:rPr spc="-5"/>
              <a:t>a</a:t>
            </a:r>
            <a:r>
              <a:rPr spc="19"/>
              <a:t>x</a:t>
            </a:r>
            <a:r>
              <a:rPr spc="-5"/>
              <a:t>e</a:t>
            </a:r>
            <a:r>
              <a:t>.</a:t>
            </a:r>
            <a:r>
              <a:rPr spc="414"/>
              <a:t> </a:t>
            </a:r>
            <a:r>
              <a:t>En </a:t>
            </a:r>
            <a:r>
              <a:rPr spc="-5"/>
              <a:t>r</a:t>
            </a:r>
            <a:r>
              <a:rPr spc="12"/>
              <a:t>è</a:t>
            </a:r>
            <a:r>
              <a:rPr spc="-12"/>
              <a:t>g</a:t>
            </a:r>
            <a:r>
              <a:t>le </a:t>
            </a:r>
            <a:r>
              <a:rPr spc="-12"/>
              <a:t>g</a:t>
            </a:r>
            <a:r>
              <a:rPr spc="-5"/>
              <a:t>é</a:t>
            </a:r>
            <a:r>
              <a:rPr spc="19"/>
              <a:t>n</a:t>
            </a:r>
            <a:r>
              <a:rPr spc="-5"/>
              <a:t>éra</a:t>
            </a:r>
            <a:r>
              <a:rPr spc="19"/>
              <a:t>l</a:t>
            </a:r>
            <a:r>
              <a:t>e</a:t>
            </a:r>
            <a:r>
              <a:rPr spc="-28"/>
              <a:t> </a:t>
            </a:r>
            <a:r>
              <a:t>il n</a:t>
            </a:r>
            <a:r>
              <a:rPr spc="12"/>
              <a:t>’</a:t>
            </a:r>
            <a:r>
              <a:t>y</a:t>
            </a:r>
            <a:r>
              <a:rPr spc="-35"/>
              <a:t> </a:t>
            </a:r>
            <a:r>
              <a:t>a</a:t>
            </a:r>
            <a:r>
              <a:rPr spc="-5"/>
              <a:t> </a:t>
            </a:r>
            <a:r>
              <a:t>p</a:t>
            </a:r>
            <a:r>
              <a:rPr spc="12"/>
              <a:t>a</a:t>
            </a:r>
            <a:r>
              <a:t>s</a:t>
            </a:r>
            <a:r>
              <a:rPr spc="-14"/>
              <a:t> </a:t>
            </a:r>
            <a:r>
              <a:t>d</a:t>
            </a:r>
            <a:r>
              <a:rPr spc="-5"/>
              <a:t>’a</a:t>
            </a:r>
            <a:r>
              <a:t>v</a:t>
            </a:r>
            <a:r>
              <a:rPr spc="-5"/>
              <a:t>a</a:t>
            </a:r>
            <a:r>
              <a:t>nt</a:t>
            </a:r>
            <a:r>
              <a:rPr spc="12"/>
              <a:t>a</a:t>
            </a:r>
            <a:r>
              <a:t>ge</a:t>
            </a:r>
            <a:r>
              <a:rPr spc="-45"/>
              <a:t> </a:t>
            </a:r>
            <a:r>
              <a:t>à</a:t>
            </a:r>
            <a:r>
              <a:rPr spc="-5"/>
              <a:t> </a:t>
            </a:r>
            <a:r>
              <a:t>s</a:t>
            </a:r>
            <a:r>
              <a:rPr spc="-5"/>
              <a:t>’</a:t>
            </a:r>
            <a:r>
              <a:t>ins</a:t>
            </a:r>
            <a:r>
              <a:rPr spc="12"/>
              <a:t>c</a:t>
            </a:r>
            <a:r>
              <a:rPr spc="-5"/>
              <a:t>r</a:t>
            </a:r>
            <a:r>
              <a:t>i</a:t>
            </a:r>
            <a:r>
              <a:rPr spc="-5"/>
              <a:t>r</a:t>
            </a:r>
            <a:r>
              <a:t>e</a:t>
            </a:r>
            <a:r>
              <a:rPr spc="-24"/>
              <a:t> </a:t>
            </a:r>
            <a:r>
              <a:t>si vous</a:t>
            </a:r>
            <a:r>
              <a:rPr spc="-31"/>
              <a:t> </a:t>
            </a:r>
            <a:r>
              <a:rPr spc="-5"/>
              <a:t>ê</a:t>
            </a:r>
            <a:r>
              <a:t>t</a:t>
            </a:r>
            <a:r>
              <a:rPr spc="-5"/>
              <a:t>e</a:t>
            </a:r>
            <a:r>
              <a:t>s</a:t>
            </a:r>
            <a:r>
              <a:rPr spc="-5"/>
              <a:t> </a:t>
            </a:r>
            <a:r>
              <a:t>un</a:t>
            </a:r>
            <a:r>
              <a:rPr spc="-15"/>
              <a:t> </a:t>
            </a:r>
            <a:r>
              <a:t>p</a:t>
            </a:r>
            <a:r>
              <a:rPr spc="-5"/>
              <a:t>e</a:t>
            </a:r>
            <a:r>
              <a:t>tit </a:t>
            </a:r>
            <a:r>
              <a:rPr spc="-5"/>
              <a:t>f</a:t>
            </a:r>
            <a:r>
              <a:t>ou</a:t>
            </a:r>
            <a:r>
              <a:rPr spc="-5"/>
              <a:t>r</a:t>
            </a:r>
            <a:r>
              <a:t>niss</a:t>
            </a:r>
            <a:r>
              <a:rPr spc="-5"/>
              <a:t>e</a:t>
            </a:r>
            <a:r>
              <a:t>ur</a:t>
            </a:r>
            <a:r>
              <a:rPr spc="-64"/>
              <a:t> </a:t>
            </a:r>
            <a:r>
              <a:rPr spc="-5"/>
              <a:t>e</a:t>
            </a:r>
            <a:r>
              <a:t>t que</a:t>
            </a:r>
            <a:r>
              <a:rPr spc="-22"/>
              <a:t> </a:t>
            </a:r>
            <a:r>
              <a:t>vous </a:t>
            </a:r>
            <a:r>
              <a:rPr spc="-5"/>
              <a:t>ê</a:t>
            </a:r>
            <a:r>
              <a:t>t</a:t>
            </a:r>
            <a:r>
              <a:rPr spc="-5"/>
              <a:t>e</a:t>
            </a:r>
            <a:r>
              <a:t>s</a:t>
            </a:r>
            <a:r>
              <a:rPr spc="-5"/>
              <a:t> </a:t>
            </a:r>
            <a:r>
              <a:t>un</a:t>
            </a:r>
            <a:r>
              <a:rPr spc="-15"/>
              <a:t> </a:t>
            </a:r>
            <a:r>
              <a:rPr spc="-5"/>
              <a:t>c</a:t>
            </a:r>
            <a:r>
              <a:t>lub</a:t>
            </a:r>
            <a:r>
              <a:rPr spc="-15"/>
              <a:t> </a:t>
            </a:r>
            <a:r>
              <a:t>so</a:t>
            </a:r>
            <a:r>
              <a:rPr spc="-5"/>
              <a:t>c</a:t>
            </a:r>
            <a:r>
              <a:t>i</a:t>
            </a:r>
            <a:r>
              <a:rPr spc="-5"/>
              <a:t>a</a:t>
            </a:r>
            <a:r>
              <a:t>l.</a:t>
            </a:r>
          </a:p>
        </p:txBody>
      </p:sp>
      <p:sp>
        <p:nvSpPr>
          <p:cNvPr id="515" name="object 11"/>
          <p:cNvSpPr txBox="1"/>
          <p:nvPr/>
        </p:nvSpPr>
        <p:spPr>
          <a:xfrm>
            <a:off x="679740" y="7325407"/>
            <a:ext cx="11298289" cy="512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algn="just" defTabSz="457200">
              <a:lnSpc>
                <a:spcPts val="2000"/>
              </a:lnSpc>
              <a:defRPr sz="2000" b="0" spc="5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S</a:t>
            </a:r>
            <a:r>
              <a:rPr spc="0" dirty="0"/>
              <a:t>i</a:t>
            </a:r>
            <a:r>
              <a:rPr spc="-1" dirty="0"/>
              <a:t> </a:t>
            </a:r>
            <a:r>
              <a:rPr spc="0" dirty="0" err="1"/>
              <a:t>vous</a:t>
            </a:r>
            <a:r>
              <a:rPr spc="-31" dirty="0"/>
              <a:t> </a:t>
            </a:r>
            <a:r>
              <a:rPr spc="-5" dirty="0" err="1"/>
              <a:t>ê</a:t>
            </a:r>
            <a:r>
              <a:rPr dirty="0" err="1"/>
              <a:t>t</a:t>
            </a:r>
            <a:r>
              <a:rPr spc="-5" dirty="0" err="1"/>
              <a:t>e</a:t>
            </a:r>
            <a:r>
              <a:rPr spc="0" dirty="0" err="1"/>
              <a:t>s</a:t>
            </a:r>
            <a:r>
              <a:rPr spc="-5" dirty="0"/>
              <a:t> </a:t>
            </a:r>
            <a:r>
              <a:rPr dirty="0" err="1"/>
              <a:t>i</a:t>
            </a:r>
            <a:r>
              <a:rPr spc="0" dirty="0" err="1"/>
              <a:t>ns</a:t>
            </a:r>
            <a:r>
              <a:rPr spc="-5" dirty="0" err="1"/>
              <a:t>cr</a:t>
            </a:r>
            <a:r>
              <a:rPr dirty="0" err="1"/>
              <a:t>i</a:t>
            </a:r>
            <a:r>
              <a:rPr spc="0" dirty="0" err="1"/>
              <a:t>t</a:t>
            </a:r>
            <a:r>
              <a:rPr spc="-12" dirty="0"/>
              <a:t> </a:t>
            </a:r>
            <a:r>
              <a:rPr spc="0" dirty="0" err="1"/>
              <a:t>vous</a:t>
            </a:r>
            <a:r>
              <a:rPr spc="-31" dirty="0"/>
              <a:t> </a:t>
            </a:r>
            <a:r>
              <a:rPr spc="0" dirty="0" err="1"/>
              <a:t>pouv</a:t>
            </a:r>
            <a:r>
              <a:rPr spc="-5" dirty="0" err="1"/>
              <a:t>e</a:t>
            </a:r>
            <a:r>
              <a:rPr spc="0" dirty="0" err="1"/>
              <a:t>z</a:t>
            </a:r>
            <a:r>
              <a:rPr spc="-18" dirty="0"/>
              <a:t> </a:t>
            </a:r>
            <a:r>
              <a:rPr spc="0" dirty="0"/>
              <a:t>d</a:t>
            </a:r>
            <a:r>
              <a:rPr spc="-5" dirty="0"/>
              <a:t>e</a:t>
            </a:r>
            <a:r>
              <a:rPr dirty="0"/>
              <a:t>m</a:t>
            </a:r>
            <a:r>
              <a:rPr spc="-5" dirty="0"/>
              <a:t>a</a:t>
            </a:r>
            <a:r>
              <a:rPr spc="0" dirty="0"/>
              <a:t>nd</a:t>
            </a:r>
            <a:r>
              <a:rPr spc="-5" dirty="0"/>
              <a:t>e</a:t>
            </a:r>
            <a:r>
              <a:rPr spc="0" dirty="0"/>
              <a:t>r</a:t>
            </a:r>
            <a:r>
              <a:rPr spc="-44" dirty="0"/>
              <a:t> </a:t>
            </a:r>
            <a:r>
              <a:rPr spc="0" dirty="0"/>
              <a:t>d</a:t>
            </a:r>
            <a:r>
              <a:rPr spc="-5" dirty="0"/>
              <a:t>e</a:t>
            </a:r>
            <a:r>
              <a:rPr spc="0" dirty="0"/>
              <a:t>s</a:t>
            </a:r>
            <a:r>
              <a:rPr spc="-14" dirty="0"/>
              <a:t> </a:t>
            </a:r>
            <a:r>
              <a:rPr dirty="0"/>
              <a:t>C</a:t>
            </a:r>
            <a:r>
              <a:rPr spc="12" dirty="0"/>
              <a:t>T</a:t>
            </a:r>
            <a:r>
              <a:rPr spc="0" dirty="0"/>
              <a:t>I</a:t>
            </a:r>
            <a:r>
              <a:rPr spc="-27" dirty="0"/>
              <a:t> </a:t>
            </a:r>
            <a:r>
              <a:rPr spc="-5" dirty="0"/>
              <a:t>e</a:t>
            </a:r>
            <a:r>
              <a:rPr spc="0" dirty="0"/>
              <a:t>t</a:t>
            </a:r>
            <a:r>
              <a:rPr dirty="0"/>
              <a:t> </a:t>
            </a:r>
            <a:r>
              <a:rPr spc="0" dirty="0"/>
              <a:t>d</a:t>
            </a:r>
            <a:r>
              <a:rPr spc="-5" dirty="0"/>
              <a:t>e</a:t>
            </a:r>
            <a:r>
              <a:rPr spc="0" dirty="0"/>
              <a:t>s</a:t>
            </a:r>
            <a:r>
              <a:rPr spc="-14" dirty="0"/>
              <a:t> </a:t>
            </a:r>
            <a:r>
              <a:rPr dirty="0"/>
              <a:t>R</a:t>
            </a:r>
            <a:r>
              <a:rPr spc="12" dirty="0"/>
              <a:t>T</a:t>
            </a:r>
            <a:r>
              <a:rPr spc="0" dirty="0"/>
              <a:t>I</a:t>
            </a:r>
            <a:r>
              <a:rPr spc="-48" dirty="0"/>
              <a:t> </a:t>
            </a:r>
            <a:r>
              <a:rPr spc="0" dirty="0"/>
              <a:t>pour</a:t>
            </a:r>
            <a:r>
              <a:rPr spc="-29" dirty="0"/>
              <a:t> </a:t>
            </a:r>
            <a:r>
              <a:rPr spc="0" dirty="0" err="1"/>
              <a:t>vos</a:t>
            </a:r>
            <a:r>
              <a:rPr spc="-22" dirty="0"/>
              <a:t> </a:t>
            </a:r>
            <a:r>
              <a:rPr spc="19" dirty="0" err="1"/>
              <a:t>d</a:t>
            </a:r>
            <a:r>
              <a:rPr spc="-5" dirty="0" err="1"/>
              <a:t>é</a:t>
            </a:r>
            <a:r>
              <a:rPr spc="19" dirty="0" err="1"/>
              <a:t>p</a:t>
            </a:r>
            <a:r>
              <a:rPr spc="-5" dirty="0" err="1"/>
              <a:t>e</a:t>
            </a:r>
            <a:r>
              <a:rPr spc="0" dirty="0" err="1"/>
              <a:t>ns</a:t>
            </a:r>
            <a:r>
              <a:rPr spc="-5" dirty="0" err="1"/>
              <a:t>e</a:t>
            </a:r>
            <a:r>
              <a:rPr spc="0" dirty="0" err="1"/>
              <a:t>s</a:t>
            </a:r>
            <a:r>
              <a:rPr spc="-38" dirty="0"/>
              <a:t> </a:t>
            </a:r>
            <a:r>
              <a:rPr spc="-5" dirty="0" err="1"/>
              <a:t>e</a:t>
            </a:r>
            <a:r>
              <a:rPr spc="19" dirty="0" err="1"/>
              <a:t>n</a:t>
            </a:r>
            <a:r>
              <a:rPr spc="-12" dirty="0" err="1"/>
              <a:t>g</a:t>
            </a:r>
            <a:r>
              <a:rPr spc="12" dirty="0" err="1"/>
              <a:t>a</a:t>
            </a:r>
            <a:r>
              <a:rPr spc="0" dirty="0" err="1"/>
              <a:t>g</a:t>
            </a:r>
            <a:r>
              <a:rPr spc="-5" dirty="0" err="1"/>
              <a:t>ée</a:t>
            </a:r>
            <a:r>
              <a:rPr spc="0" dirty="0" err="1"/>
              <a:t>s</a:t>
            </a:r>
            <a:r>
              <a:rPr spc="-31" dirty="0"/>
              <a:t> </a:t>
            </a:r>
            <a:r>
              <a:rPr spc="-5" dirty="0" err="1"/>
              <a:t>e</a:t>
            </a:r>
            <a:r>
              <a:rPr spc="0" dirty="0" err="1"/>
              <a:t>n</a:t>
            </a:r>
            <a:r>
              <a:rPr spc="0" dirty="0"/>
              <a:t> </a:t>
            </a:r>
            <a:r>
              <a:rPr dirty="0" err="1"/>
              <a:t>vue</a:t>
            </a:r>
            <a:r>
              <a:rPr spc="-22" dirty="0"/>
              <a:t> </a:t>
            </a:r>
            <a:r>
              <a:rPr dirty="0" err="1"/>
              <a:t>d</a:t>
            </a:r>
            <a:r>
              <a:rPr spc="-5" dirty="0" err="1"/>
              <a:t>’e</a:t>
            </a:r>
            <a:r>
              <a:rPr spc="12" dirty="0" err="1"/>
              <a:t>f</a:t>
            </a:r>
            <a:r>
              <a:rPr spc="-5" dirty="0" err="1"/>
              <a:t>fec</a:t>
            </a:r>
            <a:r>
              <a:rPr dirty="0" err="1"/>
              <a:t>t</a:t>
            </a:r>
            <a:r>
              <a:rPr spc="19" dirty="0" err="1"/>
              <a:t>u</a:t>
            </a:r>
            <a:r>
              <a:rPr spc="-5" dirty="0" err="1"/>
              <a:t>e</a:t>
            </a:r>
            <a:r>
              <a:rPr dirty="0" err="1"/>
              <a:t>r</a:t>
            </a:r>
            <a:r>
              <a:rPr spc="-38" dirty="0"/>
              <a:t> </a:t>
            </a:r>
            <a:r>
              <a:rPr dirty="0"/>
              <a:t>d</a:t>
            </a:r>
            <a:r>
              <a:rPr spc="-5" dirty="0"/>
              <a:t>e</a:t>
            </a:r>
            <a:r>
              <a:rPr dirty="0"/>
              <a:t>s</a:t>
            </a:r>
            <a:r>
              <a:rPr spc="-14" dirty="0"/>
              <a:t> </a:t>
            </a:r>
            <a:r>
              <a:rPr spc="19" dirty="0"/>
              <a:t>v</a:t>
            </a:r>
            <a:r>
              <a:rPr spc="-5" dirty="0"/>
              <a:t>e</a:t>
            </a:r>
            <a:r>
              <a:rPr dirty="0"/>
              <a:t>nt</a:t>
            </a:r>
            <a:r>
              <a:rPr spc="12" dirty="0"/>
              <a:t>e</a:t>
            </a:r>
            <a:r>
              <a:rPr dirty="0"/>
              <a:t>s</a:t>
            </a:r>
            <a:r>
              <a:rPr spc="-22" dirty="0"/>
              <a:t> </a:t>
            </a:r>
            <a:r>
              <a:rPr dirty="0" err="1"/>
              <a:t>t</a:t>
            </a:r>
            <a:r>
              <a:rPr spc="-5" dirty="0" err="1"/>
              <a:t>a</a:t>
            </a:r>
            <a:r>
              <a:rPr spc="19" dirty="0" err="1"/>
              <a:t>x</a:t>
            </a:r>
            <a:r>
              <a:rPr spc="-5" dirty="0" err="1"/>
              <a:t>a</a:t>
            </a:r>
            <a:r>
              <a:rPr dirty="0" err="1"/>
              <a:t>bl</a:t>
            </a:r>
            <a:r>
              <a:rPr spc="-5" dirty="0" err="1"/>
              <a:t>e</a:t>
            </a:r>
            <a:r>
              <a:rPr dirty="0" err="1"/>
              <a:t>s</a:t>
            </a:r>
            <a:r>
              <a:rPr dirty="0"/>
              <a:t>.</a:t>
            </a:r>
          </a:p>
        </p:txBody>
      </p:sp>
      <p:sp>
        <p:nvSpPr>
          <p:cNvPr id="516" name="object 10"/>
          <p:cNvSpPr txBox="1"/>
          <p:nvPr/>
        </p:nvSpPr>
        <p:spPr>
          <a:xfrm>
            <a:off x="679740" y="8114053"/>
            <a:ext cx="11298289" cy="1020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algn="just" defTabSz="457200">
              <a:lnSpc>
                <a:spcPts val="2000"/>
              </a:lnSpc>
              <a:defRPr sz="20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err="1"/>
              <a:t>Vous</a:t>
            </a:r>
            <a:r>
              <a:rPr spc="-35" dirty="0"/>
              <a:t> </a:t>
            </a:r>
            <a:r>
              <a:rPr dirty="0" err="1"/>
              <a:t>pouv</a:t>
            </a:r>
            <a:r>
              <a:rPr spc="-5" dirty="0" err="1"/>
              <a:t>e</a:t>
            </a:r>
            <a:r>
              <a:rPr dirty="0" err="1"/>
              <a:t>z</a:t>
            </a:r>
            <a:r>
              <a:rPr spc="-18" dirty="0"/>
              <a:t> </a:t>
            </a:r>
            <a:r>
              <a:rPr dirty="0"/>
              <a:t>d</a:t>
            </a:r>
            <a:r>
              <a:rPr spc="-5" dirty="0"/>
              <a:t>e</a:t>
            </a:r>
            <a:r>
              <a:rPr spc="5" dirty="0"/>
              <a:t>m</a:t>
            </a:r>
            <a:r>
              <a:rPr spc="-5" dirty="0"/>
              <a:t>a</a:t>
            </a:r>
            <a:r>
              <a:rPr dirty="0"/>
              <a:t>nd</a:t>
            </a:r>
            <a:r>
              <a:rPr spc="-5" dirty="0"/>
              <a:t>e</a:t>
            </a:r>
            <a:r>
              <a:rPr dirty="0"/>
              <a:t>r</a:t>
            </a:r>
            <a:r>
              <a:rPr spc="-44" dirty="0"/>
              <a:t> </a:t>
            </a:r>
            <a:r>
              <a:rPr spc="19" dirty="0" err="1"/>
              <a:t>l</a:t>
            </a:r>
            <a:r>
              <a:rPr spc="-5" dirty="0" err="1"/>
              <a:t>’a</a:t>
            </a:r>
            <a:r>
              <a:rPr dirty="0" err="1"/>
              <a:t>nnu</a:t>
            </a:r>
            <a:r>
              <a:rPr spc="5" dirty="0" err="1"/>
              <a:t>l</a:t>
            </a:r>
            <a:r>
              <a:rPr spc="-5" dirty="0" err="1"/>
              <a:t>a</a:t>
            </a:r>
            <a:r>
              <a:rPr spc="5" dirty="0" err="1"/>
              <a:t>ti</a:t>
            </a:r>
            <a:r>
              <a:rPr dirty="0" err="1"/>
              <a:t>on</a:t>
            </a:r>
            <a:r>
              <a:rPr spc="-47" dirty="0"/>
              <a:t> </a:t>
            </a:r>
            <a:r>
              <a:rPr dirty="0"/>
              <a:t>de</a:t>
            </a:r>
            <a:r>
              <a:rPr spc="-14" dirty="0"/>
              <a:t> </a:t>
            </a:r>
            <a:r>
              <a:rPr dirty="0" err="1"/>
              <a:t>vo</a:t>
            </a:r>
            <a:r>
              <a:rPr spc="5" dirty="0" err="1"/>
              <a:t>t</a:t>
            </a:r>
            <a:r>
              <a:rPr spc="-5" dirty="0" err="1"/>
              <a:t>r</a:t>
            </a:r>
            <a:r>
              <a:rPr dirty="0" err="1"/>
              <a:t>e</a:t>
            </a:r>
            <a:r>
              <a:rPr spc="-28" dirty="0"/>
              <a:t> </a:t>
            </a:r>
            <a:r>
              <a:rPr spc="5" dirty="0"/>
              <a:t>i</a:t>
            </a:r>
            <a:r>
              <a:rPr dirty="0"/>
              <a:t>ns</a:t>
            </a:r>
            <a:r>
              <a:rPr spc="12" dirty="0"/>
              <a:t>c</a:t>
            </a:r>
            <a:r>
              <a:rPr spc="-5" dirty="0"/>
              <a:t>r</a:t>
            </a:r>
            <a:r>
              <a:rPr spc="5" dirty="0"/>
              <a:t>i</a:t>
            </a:r>
            <a:r>
              <a:rPr dirty="0"/>
              <a:t>p</a:t>
            </a:r>
            <a:r>
              <a:rPr spc="5" dirty="0"/>
              <a:t>ti</a:t>
            </a:r>
            <a:r>
              <a:rPr dirty="0"/>
              <a:t>on</a:t>
            </a:r>
            <a:r>
              <a:rPr spc="-45" dirty="0"/>
              <a:t> </a:t>
            </a:r>
            <a:r>
              <a:rPr dirty="0" err="1"/>
              <a:t>si</a:t>
            </a:r>
            <a:r>
              <a:rPr dirty="0"/>
              <a:t> </a:t>
            </a:r>
            <a:r>
              <a:rPr dirty="0" err="1"/>
              <a:t>vous</a:t>
            </a:r>
            <a:r>
              <a:rPr spc="-31" dirty="0"/>
              <a:t> </a:t>
            </a:r>
            <a:r>
              <a:rPr spc="-5" dirty="0" err="1"/>
              <a:t>é</a:t>
            </a:r>
            <a:r>
              <a:rPr spc="5" dirty="0" err="1"/>
              <a:t>t</a:t>
            </a:r>
            <a:r>
              <a:rPr spc="-5" dirty="0" err="1"/>
              <a:t>a</a:t>
            </a:r>
            <a:r>
              <a:rPr dirty="0" err="1"/>
              <a:t>b</a:t>
            </a:r>
            <a:r>
              <a:rPr spc="5" dirty="0" err="1"/>
              <a:t>li</a:t>
            </a:r>
            <a:r>
              <a:rPr dirty="0" err="1"/>
              <a:t>ss</a:t>
            </a:r>
            <a:r>
              <a:rPr spc="-5" dirty="0" err="1"/>
              <a:t>e</a:t>
            </a:r>
            <a:r>
              <a:rPr dirty="0" err="1"/>
              <a:t>z</a:t>
            </a:r>
            <a:r>
              <a:rPr spc="-28" dirty="0"/>
              <a:t> </a:t>
            </a:r>
            <a:r>
              <a:rPr dirty="0"/>
              <a:t>que</a:t>
            </a:r>
            <a:r>
              <a:rPr spc="-22" dirty="0"/>
              <a:t> </a:t>
            </a:r>
            <a:r>
              <a:rPr dirty="0" err="1"/>
              <a:t>vous</a:t>
            </a:r>
            <a:r>
              <a:rPr spc="-31" dirty="0"/>
              <a:t> </a:t>
            </a:r>
            <a:r>
              <a:rPr dirty="0" err="1"/>
              <a:t>n</a:t>
            </a:r>
            <a:r>
              <a:rPr spc="-5" dirty="0" err="1"/>
              <a:t>’ê</a:t>
            </a:r>
            <a:r>
              <a:rPr spc="5" dirty="0" err="1"/>
              <a:t>t</a:t>
            </a:r>
            <a:r>
              <a:rPr spc="-5" dirty="0" err="1"/>
              <a:t>e</a:t>
            </a:r>
            <a:r>
              <a:rPr dirty="0" err="1"/>
              <a:t>s</a:t>
            </a:r>
            <a:r>
              <a:rPr spc="-19" dirty="0"/>
              <a:t> </a:t>
            </a:r>
            <a:r>
              <a:rPr spc="19" dirty="0"/>
              <a:t>p</a:t>
            </a:r>
            <a:r>
              <a:rPr spc="-5" dirty="0"/>
              <a:t>a</a:t>
            </a:r>
            <a:r>
              <a:rPr dirty="0"/>
              <a:t>s</a:t>
            </a:r>
            <a:r>
              <a:rPr lang="fr-CA" dirty="0"/>
              <a:t> </a:t>
            </a:r>
            <a:r>
              <a:rPr dirty="0" err="1"/>
              <a:t>t</a:t>
            </a:r>
            <a:r>
              <a:rPr spc="-5" dirty="0" err="1"/>
              <a:t>e</a:t>
            </a:r>
            <a:r>
              <a:rPr dirty="0" err="1"/>
              <a:t>nu</a:t>
            </a:r>
            <a:r>
              <a:rPr spc="-15" dirty="0"/>
              <a:t> </a:t>
            </a:r>
            <a:r>
              <a:rPr dirty="0"/>
              <a:t>d</a:t>
            </a:r>
            <a:r>
              <a:rPr spc="-5" dirty="0"/>
              <a:t>’ê</a:t>
            </a:r>
            <a:r>
              <a:rPr dirty="0"/>
              <a:t>t</a:t>
            </a:r>
            <a:r>
              <a:rPr spc="-5" dirty="0"/>
              <a:t>r</a:t>
            </a:r>
            <a:r>
              <a:rPr dirty="0"/>
              <a:t>e</a:t>
            </a:r>
            <a:r>
              <a:rPr spc="-25" dirty="0"/>
              <a:t> </a:t>
            </a:r>
            <a:r>
              <a:rPr dirty="0" err="1"/>
              <a:t>ins</a:t>
            </a:r>
            <a:r>
              <a:rPr spc="12" dirty="0" err="1"/>
              <a:t>c</a:t>
            </a:r>
            <a:r>
              <a:rPr spc="-5" dirty="0" err="1"/>
              <a:t>r</a:t>
            </a:r>
            <a:r>
              <a:rPr dirty="0" err="1"/>
              <a:t>it</a:t>
            </a:r>
            <a:r>
              <a:rPr dirty="0"/>
              <a:t>.</a:t>
            </a:r>
            <a:r>
              <a:rPr spc="402" dirty="0"/>
              <a:t> </a:t>
            </a:r>
            <a:r>
              <a:rPr dirty="0"/>
              <a:t>Si</a:t>
            </a:r>
            <a:r>
              <a:rPr spc="-1" dirty="0"/>
              <a:t> </a:t>
            </a:r>
            <a:r>
              <a:rPr dirty="0" err="1"/>
              <a:t>vous</a:t>
            </a:r>
            <a:r>
              <a:rPr spc="-31" dirty="0"/>
              <a:t> </a:t>
            </a:r>
            <a:r>
              <a:rPr spc="-5" dirty="0" err="1"/>
              <a:t>ê</a:t>
            </a:r>
            <a:r>
              <a:rPr dirty="0" err="1"/>
              <a:t>t</a:t>
            </a:r>
            <a:r>
              <a:rPr spc="-5" dirty="0" err="1"/>
              <a:t>e</a:t>
            </a:r>
            <a:r>
              <a:rPr dirty="0" err="1"/>
              <a:t>s</a:t>
            </a:r>
            <a:r>
              <a:rPr spc="-5" dirty="0"/>
              <a:t> </a:t>
            </a:r>
            <a:r>
              <a:rPr dirty="0"/>
              <a:t>un</a:t>
            </a:r>
            <a:r>
              <a:rPr spc="-15" dirty="0"/>
              <a:t> </a:t>
            </a:r>
            <a:r>
              <a:rPr dirty="0"/>
              <a:t>p</a:t>
            </a:r>
            <a:r>
              <a:rPr spc="-5" dirty="0"/>
              <a:t>e</a:t>
            </a:r>
            <a:r>
              <a:rPr dirty="0"/>
              <a:t>tit </a:t>
            </a:r>
            <a:r>
              <a:rPr spc="-5" dirty="0" err="1"/>
              <a:t>f</a:t>
            </a:r>
            <a:r>
              <a:rPr dirty="0" err="1"/>
              <a:t>ou</a:t>
            </a:r>
            <a:r>
              <a:rPr spc="-5" dirty="0" err="1"/>
              <a:t>r</a:t>
            </a:r>
            <a:r>
              <a:rPr dirty="0" err="1"/>
              <a:t>niss</a:t>
            </a:r>
            <a:r>
              <a:rPr spc="12" dirty="0" err="1"/>
              <a:t>e</a:t>
            </a:r>
            <a:r>
              <a:rPr dirty="0" err="1"/>
              <a:t>u</a:t>
            </a:r>
            <a:r>
              <a:rPr spc="-5" dirty="0" err="1"/>
              <a:t>r</a:t>
            </a:r>
            <a:r>
              <a:rPr dirty="0"/>
              <a:t>,</a:t>
            </a:r>
            <a:r>
              <a:rPr spc="-68" dirty="0"/>
              <a:t> </a:t>
            </a:r>
            <a:r>
              <a:rPr dirty="0" err="1"/>
              <a:t>vous</a:t>
            </a:r>
            <a:r>
              <a:rPr spc="-31" dirty="0"/>
              <a:t> </a:t>
            </a:r>
            <a:r>
              <a:rPr dirty="0" err="1"/>
              <a:t>d</a:t>
            </a:r>
            <a:r>
              <a:rPr spc="-5" dirty="0" err="1"/>
              <a:t>e</a:t>
            </a:r>
            <a:r>
              <a:rPr dirty="0" err="1"/>
              <a:t>v</a:t>
            </a:r>
            <a:r>
              <a:rPr spc="-5" dirty="0" err="1"/>
              <a:t>e</a:t>
            </a:r>
            <a:r>
              <a:rPr dirty="0" err="1"/>
              <a:t>z</a:t>
            </a:r>
            <a:r>
              <a:rPr spc="-1" dirty="0"/>
              <a:t> </a:t>
            </a:r>
            <a:r>
              <a:rPr spc="-5" dirty="0" err="1"/>
              <a:t>ce</a:t>
            </a:r>
            <a:r>
              <a:rPr spc="19" dirty="0" err="1"/>
              <a:t>p</a:t>
            </a:r>
            <a:r>
              <a:rPr spc="-5" dirty="0" err="1"/>
              <a:t>e</a:t>
            </a:r>
            <a:r>
              <a:rPr dirty="0" err="1"/>
              <a:t>nd</a:t>
            </a:r>
            <a:r>
              <a:rPr spc="-5" dirty="0" err="1"/>
              <a:t>a</a:t>
            </a:r>
            <a:r>
              <a:rPr dirty="0" err="1"/>
              <a:t>nt</a:t>
            </a:r>
            <a:r>
              <a:rPr spc="-11" dirty="0"/>
              <a:t> </a:t>
            </a:r>
            <a:r>
              <a:rPr spc="-5" dirty="0" err="1"/>
              <a:t>a</a:t>
            </a:r>
            <a:r>
              <a:rPr dirty="0" err="1"/>
              <a:t>voir</a:t>
            </a:r>
            <a:r>
              <a:rPr spc="-21" dirty="0"/>
              <a:t> </a:t>
            </a:r>
            <a:r>
              <a:rPr spc="-5" dirty="0" err="1"/>
              <a:t>é</a:t>
            </a:r>
            <a:r>
              <a:rPr dirty="0" err="1"/>
              <a:t>té</a:t>
            </a:r>
            <a:r>
              <a:rPr spc="-5" dirty="0"/>
              <a:t> </a:t>
            </a:r>
            <a:r>
              <a:rPr dirty="0" err="1"/>
              <a:t>ins</a:t>
            </a:r>
            <a:r>
              <a:rPr spc="-5" dirty="0" err="1"/>
              <a:t>cr</a:t>
            </a:r>
            <a:r>
              <a:rPr dirty="0" err="1"/>
              <a:t>it</a:t>
            </a:r>
            <a:r>
              <a:rPr dirty="0"/>
              <a:t> p</a:t>
            </a:r>
            <a:r>
              <a:rPr spc="-5" dirty="0"/>
              <a:t>e</a:t>
            </a:r>
            <a:r>
              <a:rPr dirty="0"/>
              <a:t>nd</a:t>
            </a:r>
            <a:r>
              <a:rPr spc="-5" dirty="0"/>
              <a:t>a</a:t>
            </a:r>
            <a:r>
              <a:rPr dirty="0"/>
              <a:t>nt</a:t>
            </a:r>
            <a:r>
              <a:rPr spc="-25" dirty="0"/>
              <a:t> </a:t>
            </a:r>
            <a:r>
              <a:rPr dirty="0" err="1"/>
              <a:t>une</a:t>
            </a:r>
            <a:r>
              <a:rPr spc="-22" dirty="0"/>
              <a:t> </a:t>
            </a:r>
            <a:r>
              <a:rPr dirty="0" err="1"/>
              <a:t>p</a:t>
            </a:r>
            <a:r>
              <a:rPr spc="12" dirty="0" err="1"/>
              <a:t>é</a:t>
            </a:r>
            <a:r>
              <a:rPr spc="-5" dirty="0" err="1"/>
              <a:t>r</a:t>
            </a:r>
            <a:r>
              <a:rPr dirty="0" err="1"/>
              <a:t>iode</a:t>
            </a:r>
            <a:r>
              <a:rPr spc="-37" dirty="0"/>
              <a:t> </a:t>
            </a:r>
            <a:r>
              <a:rPr dirty="0" err="1"/>
              <a:t>d</a:t>
            </a:r>
            <a:r>
              <a:rPr spc="12" dirty="0" err="1"/>
              <a:t>’</a:t>
            </a:r>
            <a:r>
              <a:rPr spc="-5" dirty="0" err="1"/>
              <a:t>a</a:t>
            </a:r>
            <a:r>
              <a:rPr dirty="0" err="1"/>
              <a:t>u</a:t>
            </a:r>
            <a:r>
              <a:rPr dirty="0"/>
              <a:t> </a:t>
            </a:r>
            <a:r>
              <a:rPr dirty="0" err="1"/>
              <a:t>moins</a:t>
            </a:r>
            <a:r>
              <a:rPr spc="-35" dirty="0"/>
              <a:t> </a:t>
            </a:r>
            <a:r>
              <a:rPr dirty="0"/>
              <a:t>un</a:t>
            </a:r>
            <a:r>
              <a:rPr spc="-15" dirty="0"/>
              <a:t> </a:t>
            </a:r>
            <a:r>
              <a:rPr spc="-5" dirty="0"/>
              <a:t>a</a:t>
            </a:r>
            <a:r>
              <a:rPr dirty="0"/>
              <a:t>n</a:t>
            </a:r>
            <a:r>
              <a:rPr spc="-7" dirty="0"/>
              <a:t> </a:t>
            </a:r>
            <a:r>
              <a:rPr spc="-5" dirty="0" err="1"/>
              <a:t>a</a:t>
            </a:r>
            <a:r>
              <a:rPr dirty="0" err="1"/>
              <a:t>v</a:t>
            </a:r>
            <a:r>
              <a:rPr spc="-5" dirty="0" err="1"/>
              <a:t>a</a:t>
            </a:r>
            <a:r>
              <a:rPr dirty="0" err="1"/>
              <a:t>nt</a:t>
            </a:r>
            <a:r>
              <a:rPr spc="-8" dirty="0"/>
              <a:t> </a:t>
            </a:r>
            <a:r>
              <a:rPr dirty="0" err="1"/>
              <a:t>d</a:t>
            </a:r>
            <a:r>
              <a:rPr spc="-5" dirty="0" err="1"/>
              <a:t>’a</a:t>
            </a:r>
            <a:r>
              <a:rPr dirty="0" err="1"/>
              <a:t>n</a:t>
            </a:r>
            <a:r>
              <a:rPr spc="19" dirty="0" err="1"/>
              <a:t>n</a:t>
            </a:r>
            <a:r>
              <a:rPr dirty="0" err="1"/>
              <a:t>ul</a:t>
            </a:r>
            <a:r>
              <a:rPr spc="-5" dirty="0" err="1"/>
              <a:t>e</a:t>
            </a:r>
            <a:r>
              <a:rPr dirty="0" err="1"/>
              <a:t>r</a:t>
            </a:r>
            <a:r>
              <a:rPr spc="-44" dirty="0"/>
              <a:t> </a:t>
            </a:r>
            <a:r>
              <a:rPr dirty="0" err="1"/>
              <a:t>vot</a:t>
            </a:r>
            <a:r>
              <a:rPr spc="-5" dirty="0" err="1"/>
              <a:t>r</a:t>
            </a:r>
            <a:r>
              <a:rPr dirty="0" err="1"/>
              <a:t>e</a:t>
            </a:r>
            <a:r>
              <a:rPr spc="-28" dirty="0"/>
              <a:t> </a:t>
            </a:r>
            <a:r>
              <a:rPr dirty="0"/>
              <a:t>ins</a:t>
            </a:r>
            <a:r>
              <a:rPr spc="-5" dirty="0"/>
              <a:t>cr</a:t>
            </a:r>
            <a:r>
              <a:rPr dirty="0"/>
              <a:t>iption.</a:t>
            </a:r>
            <a:r>
              <a:rPr spc="398" dirty="0"/>
              <a:t> </a:t>
            </a:r>
            <a:r>
              <a:rPr spc="-12" dirty="0" err="1"/>
              <a:t>L</a:t>
            </a:r>
            <a:r>
              <a:rPr spc="12" dirty="0" err="1"/>
              <a:t>’</a:t>
            </a:r>
            <a:r>
              <a:rPr spc="-5" dirty="0" err="1"/>
              <a:t>a</a:t>
            </a:r>
            <a:r>
              <a:rPr dirty="0" err="1"/>
              <a:t>nnul</a:t>
            </a:r>
            <a:r>
              <a:rPr spc="-5" dirty="0" err="1"/>
              <a:t>a</a:t>
            </a:r>
            <a:r>
              <a:rPr dirty="0" err="1"/>
              <a:t>tion</a:t>
            </a:r>
            <a:r>
              <a:rPr spc="-58" dirty="0"/>
              <a:t> </a:t>
            </a:r>
            <a:r>
              <a:rPr dirty="0" err="1"/>
              <a:t>p</a:t>
            </a:r>
            <a:r>
              <a:rPr spc="-5" dirty="0" err="1"/>
              <a:t>e</a:t>
            </a:r>
            <a:r>
              <a:rPr dirty="0" err="1"/>
              <a:t>ut</a:t>
            </a:r>
            <a:r>
              <a:rPr dirty="0"/>
              <a:t> p</a:t>
            </a:r>
            <a:r>
              <a:rPr spc="-5" dirty="0"/>
              <a:t>re</a:t>
            </a:r>
            <a:r>
              <a:rPr dirty="0"/>
              <a:t>nd</a:t>
            </a:r>
            <a:r>
              <a:rPr spc="-5" dirty="0"/>
              <a:t>r</a:t>
            </a:r>
            <a:r>
              <a:rPr dirty="0"/>
              <a:t>e</a:t>
            </a:r>
            <a:r>
              <a:rPr spc="-22" dirty="0"/>
              <a:t> </a:t>
            </a:r>
            <a:r>
              <a:rPr spc="-5" dirty="0" err="1"/>
              <a:t>ef</a:t>
            </a:r>
            <a:r>
              <a:rPr spc="12" dirty="0" err="1"/>
              <a:t>f</a:t>
            </a:r>
            <a:r>
              <a:rPr spc="-5" dirty="0" err="1"/>
              <a:t>e</a:t>
            </a:r>
            <a:r>
              <a:rPr dirty="0" err="1"/>
              <a:t>t</a:t>
            </a:r>
            <a:r>
              <a:rPr spc="-2" dirty="0"/>
              <a:t> </a:t>
            </a:r>
            <a:r>
              <a:rPr dirty="0"/>
              <a:t>à</a:t>
            </a:r>
            <a:r>
              <a:rPr spc="-5" dirty="0"/>
              <a:t> </a:t>
            </a:r>
            <a:r>
              <a:rPr dirty="0" err="1"/>
              <a:t>n</a:t>
            </a:r>
            <a:r>
              <a:rPr spc="-5" dirty="0" err="1"/>
              <a:t>’</a:t>
            </a:r>
            <a:r>
              <a:rPr dirty="0" err="1"/>
              <a:t>impo</a:t>
            </a:r>
            <a:r>
              <a:rPr spc="-5" dirty="0" err="1"/>
              <a:t>r</a:t>
            </a:r>
            <a:r>
              <a:rPr dirty="0" err="1"/>
              <a:t>te</a:t>
            </a:r>
            <a:r>
              <a:rPr spc="-35" dirty="0"/>
              <a:t> </a:t>
            </a:r>
            <a:r>
              <a:rPr dirty="0" err="1"/>
              <a:t>qu</a:t>
            </a:r>
            <a:r>
              <a:rPr spc="-5" dirty="0" err="1"/>
              <a:t>e</a:t>
            </a:r>
            <a:r>
              <a:rPr dirty="0" err="1"/>
              <a:t>l</a:t>
            </a:r>
            <a:r>
              <a:rPr spc="-8" dirty="0"/>
              <a:t> </a:t>
            </a:r>
            <a:r>
              <a:rPr dirty="0"/>
              <a:t>mom</a:t>
            </a:r>
            <a:r>
              <a:rPr spc="-5" dirty="0"/>
              <a:t>e</a:t>
            </a:r>
            <a:r>
              <a:rPr dirty="0"/>
              <a:t>nt</a:t>
            </a:r>
            <a:r>
              <a:rPr spc="-35" dirty="0"/>
              <a:t> </a:t>
            </a:r>
            <a:r>
              <a:rPr spc="-5" dirty="0"/>
              <a:t>a</a:t>
            </a:r>
            <a:r>
              <a:rPr dirty="0"/>
              <a:t>u</a:t>
            </a:r>
            <a:r>
              <a:rPr spc="-7" dirty="0"/>
              <a:t> </a:t>
            </a:r>
            <a:r>
              <a:rPr spc="-5" dirty="0" err="1"/>
              <a:t>c</a:t>
            </a:r>
            <a:r>
              <a:rPr dirty="0" err="1"/>
              <a:t>ou</a:t>
            </a:r>
            <a:r>
              <a:rPr spc="-5" dirty="0" err="1"/>
              <a:t>r</a:t>
            </a:r>
            <a:r>
              <a:rPr dirty="0" err="1"/>
              <a:t>s</a:t>
            </a:r>
            <a:r>
              <a:rPr spc="-28" dirty="0"/>
              <a:t> </a:t>
            </a:r>
            <a:r>
              <a:rPr spc="19" dirty="0"/>
              <a:t>d</a:t>
            </a:r>
            <a:r>
              <a:rPr dirty="0"/>
              <a:t>e</a:t>
            </a:r>
            <a:r>
              <a:rPr spc="-14" dirty="0"/>
              <a:t> </a:t>
            </a:r>
            <a:r>
              <a:rPr dirty="0" err="1"/>
              <a:t>vot</a:t>
            </a:r>
            <a:r>
              <a:rPr spc="-5" dirty="0" err="1"/>
              <a:t>r</a:t>
            </a:r>
            <a:r>
              <a:rPr dirty="0" err="1"/>
              <a:t>e</a:t>
            </a:r>
            <a:r>
              <a:rPr spc="-28" dirty="0"/>
              <a:t> </a:t>
            </a:r>
            <a:r>
              <a:rPr spc="-5" dirty="0" err="1"/>
              <a:t>e</a:t>
            </a:r>
            <a:r>
              <a:rPr spc="19" dirty="0" err="1"/>
              <a:t>x</a:t>
            </a:r>
            <a:r>
              <a:rPr spc="-5" dirty="0" err="1"/>
              <a:t>erc</a:t>
            </a:r>
            <a:r>
              <a:rPr spc="19" dirty="0" err="1"/>
              <a:t>i</a:t>
            </a:r>
            <a:r>
              <a:rPr spc="-5" dirty="0" err="1"/>
              <a:t>ce</a:t>
            </a:r>
            <a:r>
              <a:rPr dirty="0"/>
              <a:t>.</a:t>
            </a:r>
          </a:p>
        </p:txBody>
      </p:sp>
      <p:pic>
        <p:nvPicPr>
          <p:cNvPr id="517" name="Capture d’écran, le 2019-11-22 à 10.43.55.png" descr="Capture d’écran, le 2019-11-22 à 10.43.5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40" y="980642"/>
            <a:ext cx="7670801" cy="1435101"/>
          </a:xfrm>
          <a:prstGeom prst="rect">
            <a:avLst/>
          </a:prstGeom>
          <a:ln w="12700">
            <a:miter lim="400000"/>
          </a:ln>
        </p:spPr>
      </p:pic>
      <p:sp>
        <p:nvSpPr>
          <p:cNvPr id="518" name="Atelier des trésorier.ère.s"/>
          <p:cNvSpPr txBox="1"/>
          <p:nvPr/>
        </p:nvSpPr>
        <p:spPr>
          <a:xfrm>
            <a:off x="96519" y="9410699"/>
            <a:ext cx="2458330" cy="337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600" i="1"/>
            </a:pPr>
            <a:r>
              <a:rPr b="0"/>
              <a:t>Atelier des</a:t>
            </a:r>
            <a:r>
              <a:t> </a:t>
            </a:r>
            <a:r>
              <a:rPr b="0"/>
              <a:t>trésorier.ère.s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19</a:t>
            </a:fld>
            <a:endParaRPr/>
          </a:p>
        </p:txBody>
      </p:sp>
      <p:pic>
        <p:nvPicPr>
          <p:cNvPr id="521" name="Capture d’écran, le 2019-11-22 à 09.00.50.png" descr="Capture d’écran, le 2019-11-22 à 09.00.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6475508" cy="887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2" name="lionlogo_2c.gif" descr="lionlogo_2c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8027" y="67725"/>
            <a:ext cx="708613" cy="669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523" name="Capture d’écran, le 2019-11-22 à 10.43.55.png" descr="Capture d’écran, le 2019-11-22 à 10.43.5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40" y="980642"/>
            <a:ext cx="7670801" cy="1435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4" name="Picture 6" descr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8414" y="2415742"/>
            <a:ext cx="7727972" cy="6901615"/>
          </a:xfrm>
          <a:prstGeom prst="rect">
            <a:avLst/>
          </a:prstGeom>
          <a:ln w="12700">
            <a:miter lim="400000"/>
          </a:ln>
        </p:spPr>
      </p:pic>
      <p:sp>
        <p:nvSpPr>
          <p:cNvPr id="525" name="Atelier des trésorier.ère.s"/>
          <p:cNvSpPr txBox="1"/>
          <p:nvPr/>
        </p:nvSpPr>
        <p:spPr>
          <a:xfrm>
            <a:off x="96519" y="9410699"/>
            <a:ext cx="2458330" cy="337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600" i="1"/>
            </a:pPr>
            <a:r>
              <a:rPr b="0"/>
              <a:t>Atelier des</a:t>
            </a:r>
            <a:r>
              <a:t> </a:t>
            </a:r>
            <a:r>
              <a:rPr b="0"/>
              <a:t>trésorier.ère.s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1BFE51C-7B9D-4F60-9164-13375EC4D1FC}"/>
              </a:ext>
            </a:extLst>
          </p:cNvPr>
          <p:cNvSpPr txBox="1"/>
          <p:nvPr/>
        </p:nvSpPr>
        <p:spPr>
          <a:xfrm>
            <a:off x="885775" y="1240134"/>
            <a:ext cx="11521280" cy="830997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CA" dirty="0"/>
              <a:t>Chaque mois, si des transactions ont eu lieu ou si le club a un solde débiteur, le siège international enverra un relevé détaillé des débits et des crédits.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A210C6E-268E-4D5D-B935-D114703AA736}"/>
              </a:ext>
            </a:extLst>
          </p:cNvPr>
          <p:cNvSpPr txBox="1"/>
          <p:nvPr/>
        </p:nvSpPr>
        <p:spPr>
          <a:xfrm>
            <a:off x="3118024" y="2227790"/>
            <a:ext cx="6500190" cy="830997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CA" dirty="0"/>
              <a:t>Parmi les débits et crédits mentionnés, on pourra trouver les éléments suivants :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ED121D2-88E6-48F3-BDBC-9AA852BDA5E7}"/>
              </a:ext>
            </a:extLst>
          </p:cNvPr>
          <p:cNvSpPr txBox="1"/>
          <p:nvPr/>
        </p:nvSpPr>
        <p:spPr>
          <a:xfrm>
            <a:off x="633747" y="3215446"/>
            <a:ext cx="12025336" cy="56323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CA" dirty="0"/>
              <a:t>1- cotisations internationales semestrielles des membres (en juillet et en janvier),</a:t>
            </a:r>
          </a:p>
          <a:p>
            <a:endParaRPr lang="fr-CA" dirty="0"/>
          </a:p>
          <a:p>
            <a:pPr algn="l"/>
            <a:r>
              <a:rPr lang="fr-CA" dirty="0"/>
              <a:t>2- droits d’entrée,</a:t>
            </a:r>
          </a:p>
          <a:p>
            <a:pPr algn="l"/>
            <a:endParaRPr lang="fr-CA" dirty="0"/>
          </a:p>
          <a:p>
            <a:pPr algn="l"/>
            <a:r>
              <a:rPr lang="fr-CA" dirty="0"/>
              <a:t>3- droits de charte,</a:t>
            </a:r>
          </a:p>
          <a:p>
            <a:endParaRPr lang="fr-CA" dirty="0"/>
          </a:p>
          <a:p>
            <a:pPr algn="l"/>
            <a:r>
              <a:rPr lang="fr-CA" dirty="0"/>
              <a:t>4- cotisations calculées au prorata pour les nouveaux membres,</a:t>
            </a:r>
          </a:p>
          <a:p>
            <a:endParaRPr lang="fr-CA" dirty="0"/>
          </a:p>
          <a:p>
            <a:pPr algn="l"/>
            <a:r>
              <a:rPr lang="fr-CA" dirty="0"/>
              <a:t>5- droits payés par les membres réintégrés,</a:t>
            </a:r>
          </a:p>
          <a:p>
            <a:endParaRPr lang="fr-CA" dirty="0"/>
          </a:p>
          <a:p>
            <a:pPr algn="l"/>
            <a:r>
              <a:rPr lang="fr-CA" dirty="0"/>
              <a:t>6- cotisations des membres transférés et des membres à vie,</a:t>
            </a:r>
          </a:p>
          <a:p>
            <a:endParaRPr lang="fr-CA" dirty="0"/>
          </a:p>
          <a:p>
            <a:pPr algn="l"/>
            <a:r>
              <a:rPr lang="fr-CA" dirty="0"/>
              <a:t>7- montants facturés par la boutique en ligne du Lions Clubs International,</a:t>
            </a:r>
          </a:p>
          <a:p>
            <a:endParaRPr lang="fr-CA" dirty="0"/>
          </a:p>
          <a:p>
            <a:pPr algn="l"/>
            <a:r>
              <a:rPr lang="fr-CA" dirty="0"/>
              <a:t>8- relevés de club figurant les sommes payées/dues au Lions Clubs International.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E9D76A6-D18B-43BB-9EEB-5496EA6C5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168" y="339699"/>
            <a:ext cx="3639627" cy="743776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7BFEC6B-F494-4B5A-92CA-B5A760716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3457" y="8910757"/>
            <a:ext cx="707197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76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20</a:t>
            </a:fld>
            <a:endParaRPr/>
          </a:p>
        </p:txBody>
      </p:sp>
      <p:pic>
        <p:nvPicPr>
          <p:cNvPr id="528" name="Capture d’écran, le 2019-11-22 à 09.00.50.png" descr="Capture d’écran, le 2019-11-22 à 09.00.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6475508" cy="887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9" name="lionlogo_2c.gif" descr="lionlogo_2c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8027" y="67725"/>
            <a:ext cx="708613" cy="669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530" name="Capture d’écran, le 2019-11-22 à 10.43.55.png" descr="Capture d’écran, le 2019-11-22 à 10.43.5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40" y="980642"/>
            <a:ext cx="7670801" cy="1435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1" name="Picture 3" descr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2291" y="2322651"/>
            <a:ext cx="9240218" cy="6973749"/>
          </a:xfrm>
          <a:prstGeom prst="rect">
            <a:avLst/>
          </a:prstGeom>
          <a:ln w="12700">
            <a:miter lim="400000"/>
          </a:ln>
        </p:spPr>
      </p:pic>
      <p:sp>
        <p:nvSpPr>
          <p:cNvPr id="532" name="Atelier des trésorier.ère.s"/>
          <p:cNvSpPr txBox="1"/>
          <p:nvPr/>
        </p:nvSpPr>
        <p:spPr>
          <a:xfrm>
            <a:off x="96519" y="9410699"/>
            <a:ext cx="2458330" cy="337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600" i="1"/>
            </a:pPr>
            <a:r>
              <a:rPr b="0"/>
              <a:t>Atelier des</a:t>
            </a:r>
            <a:r>
              <a:t> </a:t>
            </a:r>
            <a:r>
              <a:rPr b="0"/>
              <a:t>trésorier.ère.s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21</a:t>
            </a:fld>
            <a:endParaRPr/>
          </a:p>
        </p:txBody>
      </p:sp>
      <p:pic>
        <p:nvPicPr>
          <p:cNvPr id="535" name="Capture d’écran, le 2019-11-22 à 09.00.50.png" descr="Capture d’écran, le 2019-11-22 à 09.00.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6475508" cy="887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lionlogo_2c.gif" descr="lionlogo_2c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8027" y="67725"/>
            <a:ext cx="708613" cy="669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" name="Capture d’écran, le 2019-11-22 à 10.43.55.png" descr="Capture d’écran, le 2019-11-22 à 10.43.5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40" y="980642"/>
            <a:ext cx="7670801" cy="1435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8" name="Picture 3" descr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57908" y="2415742"/>
            <a:ext cx="13946096" cy="6931459"/>
          </a:xfrm>
          <a:prstGeom prst="rect">
            <a:avLst/>
          </a:prstGeom>
          <a:ln w="12700">
            <a:miter lim="400000"/>
          </a:ln>
        </p:spPr>
      </p:pic>
      <p:sp>
        <p:nvSpPr>
          <p:cNvPr id="539" name="Atelier des trésorier.ère.s"/>
          <p:cNvSpPr txBox="1"/>
          <p:nvPr/>
        </p:nvSpPr>
        <p:spPr>
          <a:xfrm>
            <a:off x="96519" y="9410699"/>
            <a:ext cx="2458330" cy="337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600" i="1"/>
            </a:pPr>
            <a:r>
              <a:rPr b="0"/>
              <a:t>Atelier des</a:t>
            </a:r>
            <a:r>
              <a:t> </a:t>
            </a:r>
            <a:r>
              <a:rPr b="0"/>
              <a:t>trésorier.ère.s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22</a:t>
            </a:fld>
            <a:endParaRPr/>
          </a:p>
        </p:txBody>
      </p:sp>
      <p:pic>
        <p:nvPicPr>
          <p:cNvPr id="542" name="Capture d’écran, le 2019-11-22 à 09.00.50.png" descr="Capture d’écran, le 2019-11-22 à 09.00.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6475508" cy="887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3" name="lionlogo_2c.gif" descr="lionlogo_2c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8027" y="67725"/>
            <a:ext cx="708613" cy="669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544" name="Capture d’écran, le 2019-11-22 à 10.43.55.png" descr="Capture d’écran, le 2019-11-22 à 10.43.5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40" y="980642"/>
            <a:ext cx="7670801" cy="1435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5" name="Picture 3" descr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2792" y="2203761"/>
            <a:ext cx="9459216" cy="7073278"/>
          </a:xfrm>
          <a:prstGeom prst="rect">
            <a:avLst/>
          </a:prstGeom>
          <a:ln w="12700">
            <a:miter lim="400000"/>
          </a:ln>
        </p:spPr>
      </p:pic>
      <p:sp>
        <p:nvSpPr>
          <p:cNvPr id="546" name="Atelier des trésorier.ère.s"/>
          <p:cNvSpPr txBox="1"/>
          <p:nvPr/>
        </p:nvSpPr>
        <p:spPr>
          <a:xfrm>
            <a:off x="96519" y="9410699"/>
            <a:ext cx="2458330" cy="337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600" i="1"/>
            </a:pPr>
            <a:r>
              <a:rPr b="0"/>
              <a:t>Atelier des</a:t>
            </a:r>
            <a:r>
              <a:t> </a:t>
            </a:r>
            <a:r>
              <a:rPr b="0"/>
              <a:t>trésorier.ère.s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23</a:t>
            </a:fld>
            <a:endParaRPr/>
          </a:p>
        </p:txBody>
      </p:sp>
      <p:pic>
        <p:nvPicPr>
          <p:cNvPr id="549" name="Capture d’écran, le 2019-11-22 à 09.00.50.png" descr="Capture d’écran, le 2019-11-22 à 09.00.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6475508" cy="887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0" name="lionlogo_2c.gif" descr="lionlogo_2c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8027" y="67725"/>
            <a:ext cx="708613" cy="669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551" name="Capture d’écran, le 2019-11-22 à 10.43.55.png" descr="Capture d’écran, le 2019-11-22 à 10.43.5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40" y="980642"/>
            <a:ext cx="7670801" cy="1435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2" name="Picture 3" descr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17451" y="2300071"/>
            <a:ext cx="14465182" cy="6880658"/>
          </a:xfrm>
          <a:prstGeom prst="rect">
            <a:avLst/>
          </a:prstGeom>
          <a:ln w="12700">
            <a:miter lim="400000"/>
          </a:ln>
        </p:spPr>
      </p:pic>
      <p:sp>
        <p:nvSpPr>
          <p:cNvPr id="553" name="Atelier des trésorier.ère.s"/>
          <p:cNvSpPr txBox="1"/>
          <p:nvPr/>
        </p:nvSpPr>
        <p:spPr>
          <a:xfrm>
            <a:off x="96519" y="9410699"/>
            <a:ext cx="2458330" cy="337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600" i="1"/>
            </a:pPr>
            <a:r>
              <a:rPr b="0"/>
              <a:t>Atelier des</a:t>
            </a:r>
            <a:r>
              <a:t> </a:t>
            </a:r>
            <a:r>
              <a:rPr b="0"/>
              <a:t>trésorier.ère.s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24</a:t>
            </a:fld>
            <a:endParaRPr/>
          </a:p>
        </p:txBody>
      </p:sp>
      <p:pic>
        <p:nvPicPr>
          <p:cNvPr id="556" name="Capture d’écran, le 2019-11-22 à 09.00.50.png" descr="Capture d’écran, le 2019-11-22 à 09.00.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6475508" cy="887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7" name="lionlogo_2c.gif" descr="lionlogo_2c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8027" y="67725"/>
            <a:ext cx="708613" cy="669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558" name="Capture d’écran, le 2019-11-22 à 10.43.55.png" descr="Capture d’écran, le 2019-11-22 à 10.43.5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40" y="980642"/>
            <a:ext cx="7670801" cy="1435101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TextBox 8"/>
          <p:cNvSpPr txBox="1"/>
          <p:nvPr/>
        </p:nvSpPr>
        <p:spPr>
          <a:xfrm>
            <a:off x="5254377" y="2724947"/>
            <a:ext cx="2149014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ATTENTION!!!</a:t>
            </a:r>
          </a:p>
        </p:txBody>
      </p:sp>
      <p:sp>
        <p:nvSpPr>
          <p:cNvPr id="560" name="TextBox 9"/>
          <p:cNvSpPr txBox="1"/>
          <p:nvPr/>
        </p:nvSpPr>
        <p:spPr>
          <a:xfrm>
            <a:off x="2662003" y="3961164"/>
            <a:ext cx="7333762" cy="2200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l" defTabSz="457200">
              <a:defRPr sz="17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algn="l" defTabSz="457200">
              <a:defRPr b="0">
                <a:latin typeface="Calibri"/>
                <a:ea typeface="Calibri"/>
                <a:cs typeface="Calibri"/>
                <a:sym typeface="Calibri"/>
              </a:defRPr>
            </a:pPr>
            <a:r>
              <a:t>Depuis le 1</a:t>
            </a:r>
            <a:r>
              <a:rPr baseline="30000"/>
              <a:t>er</a:t>
            </a:r>
            <a:r>
              <a:t> janvier 201</a:t>
            </a:r>
            <a:r>
              <a:rPr lang="fr-CA" dirty="0"/>
              <a:t>5</a:t>
            </a:r>
            <a:r>
              <a:t>, des frais sont requis par la RACJ pour la tenue  d’un tirage de type « moitié-moitié ».</a:t>
            </a:r>
            <a:r>
              <a:rPr lang="fr-CA" dirty="0"/>
              <a:t>  Le permis est valide pour </a:t>
            </a:r>
            <a:r>
              <a:rPr lang="fr-CA"/>
              <a:t>une année. </a:t>
            </a:r>
            <a:r>
              <a:t> Plus d’information sur le site Internet de la Régie des alcools, des courses et des jeux</a:t>
            </a:r>
            <a:r>
              <a:rPr sz="1700"/>
              <a:t>.</a:t>
            </a:r>
          </a:p>
        </p:txBody>
      </p:sp>
      <p:sp>
        <p:nvSpPr>
          <p:cNvPr id="561" name="TextBox 12"/>
          <p:cNvSpPr txBox="1"/>
          <p:nvPr/>
        </p:nvSpPr>
        <p:spPr>
          <a:xfrm>
            <a:off x="2355393" y="6558884"/>
            <a:ext cx="8294014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457200"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Les Clubs Lions ne sont pas à l’abri des vérifications gouvernementales!</a:t>
            </a:r>
          </a:p>
        </p:txBody>
      </p:sp>
      <p:sp>
        <p:nvSpPr>
          <p:cNvPr id="562" name="Atelier des trésorier.ère.s"/>
          <p:cNvSpPr txBox="1"/>
          <p:nvPr/>
        </p:nvSpPr>
        <p:spPr>
          <a:xfrm>
            <a:off x="96519" y="9410699"/>
            <a:ext cx="2458330" cy="337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600" i="1"/>
            </a:pPr>
            <a:r>
              <a:rPr b="0"/>
              <a:t>Atelier des</a:t>
            </a:r>
            <a:r>
              <a:t> </a:t>
            </a:r>
            <a:r>
              <a:rPr b="0"/>
              <a:t>trésorier.ère.s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2572999" y="9271000"/>
            <a:ext cx="340260" cy="3370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25</a:t>
            </a:fld>
            <a:endParaRPr/>
          </a:p>
        </p:txBody>
      </p:sp>
      <p:pic>
        <p:nvPicPr>
          <p:cNvPr id="636" name="Capture d’écran, le 2019-11-22 à 09.00.50.png" descr="Capture d’écran, le 2019-11-22 à 09.00.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6475508" cy="887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7" name="lionlogo_2c.gif" descr="lionlogo_2c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8027" y="67725"/>
            <a:ext cx="708613" cy="669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638" name="Capture d’écran, le 2019-11-22 à 12.49.32.png" descr="Capture d’écran, le 2019-11-22 à 12.49.3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467" y="884454"/>
            <a:ext cx="3200401" cy="1447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9" name="Capture d’écran, le 2020-01-09 à 09.59.41.png" descr="Capture d’écran, le 2020-01-09 à 09.59.4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6446" y="4279695"/>
            <a:ext cx="7375888" cy="4612070"/>
          </a:xfrm>
          <a:prstGeom prst="rect">
            <a:avLst/>
          </a:prstGeom>
          <a:ln w="12700">
            <a:miter lim="400000"/>
          </a:ln>
        </p:spPr>
      </p:pic>
      <p:sp>
        <p:nvSpPr>
          <p:cNvPr id="640" name="1- D’abord, connectez-vous à votre…"/>
          <p:cNvSpPr txBox="1"/>
          <p:nvPr/>
        </p:nvSpPr>
        <p:spPr>
          <a:xfrm>
            <a:off x="202895" y="6221113"/>
            <a:ext cx="4448049" cy="729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/>
            </a:pPr>
            <a:r>
              <a:t>1- D’abord, connectez-vous à votre </a:t>
            </a:r>
          </a:p>
          <a:p>
            <a:pPr>
              <a:defRPr sz="2000"/>
            </a:pPr>
            <a:r>
              <a:t>compte Lion.</a:t>
            </a:r>
          </a:p>
        </p:txBody>
      </p:sp>
      <p:sp>
        <p:nvSpPr>
          <p:cNvPr id="641" name="Voici la façon d’accéder à la formation en ligne au Centre de formation Lions"/>
          <p:cNvSpPr txBox="1"/>
          <p:nvPr/>
        </p:nvSpPr>
        <p:spPr>
          <a:xfrm>
            <a:off x="1103229" y="2848810"/>
            <a:ext cx="10798341" cy="436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200"/>
            </a:lvl1pPr>
          </a:lstStyle>
          <a:p>
            <a:r>
              <a:t>Voici la façon d’accéder à la formation en ligne au Centre de formation Lions</a:t>
            </a:r>
          </a:p>
        </p:txBody>
      </p:sp>
      <p:sp>
        <p:nvSpPr>
          <p:cNvPr id="642" name="Atelier des trésorier.ère.s"/>
          <p:cNvSpPr txBox="1"/>
          <p:nvPr/>
        </p:nvSpPr>
        <p:spPr>
          <a:xfrm>
            <a:off x="96519" y="9410699"/>
            <a:ext cx="2458330" cy="337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600" i="1"/>
            </a:pPr>
            <a:r>
              <a:rPr b="0"/>
              <a:t>Atelier des</a:t>
            </a:r>
            <a:r>
              <a:t> </a:t>
            </a:r>
            <a:r>
              <a:rPr b="0"/>
              <a:t>trésorier.ère.s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2572999" y="9271000"/>
            <a:ext cx="340260" cy="3370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26</a:t>
            </a:fld>
            <a:endParaRPr/>
          </a:p>
        </p:txBody>
      </p:sp>
      <p:pic>
        <p:nvPicPr>
          <p:cNvPr id="645" name="Capture d’écran, le 2019-11-22 à 09.00.50.png" descr="Capture d’écran, le 2019-11-22 à 09.00.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6475508" cy="887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6" name="lionlogo_2c.gif" descr="lionlogo_2c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8027" y="67725"/>
            <a:ext cx="708613" cy="669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647" name="Capture d’écran, le 2019-11-22 à 12.49.32.png" descr="Capture d’écran, le 2019-11-22 à 12.49.3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467" y="884454"/>
            <a:ext cx="3200401" cy="1447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8" name="Capture d’écran, le 2020-01-09 à 10.11.42.png" descr="Capture d’écran, le 2020-01-09 à 10.11.4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2467" y="2145081"/>
            <a:ext cx="7552685" cy="3267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49" name="Capture d’écran, le 2020-01-09 à 10.00.55.png" descr="Capture d’écran, le 2020-01-09 à 10.00.5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2223" y="6050359"/>
            <a:ext cx="7552744" cy="3246185"/>
          </a:xfrm>
          <a:prstGeom prst="rect">
            <a:avLst/>
          </a:prstGeom>
          <a:ln w="12700">
            <a:miter lim="400000"/>
          </a:ln>
        </p:spPr>
      </p:pic>
      <p:sp>
        <p:nvSpPr>
          <p:cNvPr id="650" name="2- Ensuite, cliquez sur…"/>
          <p:cNvSpPr txBox="1"/>
          <p:nvPr/>
        </p:nvSpPr>
        <p:spPr>
          <a:xfrm>
            <a:off x="8958393" y="3778642"/>
            <a:ext cx="2790445" cy="729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l">
              <a:defRPr sz="2000"/>
            </a:pPr>
            <a:r>
              <a:t>2- Ensuite, cliquez sur</a:t>
            </a:r>
          </a:p>
          <a:p>
            <a:pPr algn="l">
              <a:defRPr sz="2000"/>
            </a:pPr>
            <a:r>
              <a:t>Learn.</a:t>
            </a:r>
          </a:p>
        </p:txBody>
      </p:sp>
      <p:sp>
        <p:nvSpPr>
          <p:cNvPr id="651" name="3- L’écran suivant…"/>
          <p:cNvSpPr txBox="1"/>
          <p:nvPr/>
        </p:nvSpPr>
        <p:spPr>
          <a:xfrm>
            <a:off x="9035990" y="6831449"/>
            <a:ext cx="2635251" cy="168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000"/>
            </a:pPr>
            <a:r>
              <a:t>3- L’écran suivant</a:t>
            </a:r>
          </a:p>
          <a:p>
            <a:pPr algn="l">
              <a:defRPr sz="2000"/>
            </a:pPr>
            <a:r>
              <a:t>permet d’accéder au</a:t>
            </a:r>
          </a:p>
          <a:p>
            <a:pPr algn="l">
              <a:defRPr sz="2000"/>
            </a:pPr>
            <a:r>
              <a:t>Centre de formation</a:t>
            </a:r>
          </a:p>
          <a:p>
            <a:pPr algn="l">
              <a:defRPr sz="2000"/>
            </a:pPr>
            <a:r>
              <a:t>Lions en cliquant sur</a:t>
            </a:r>
          </a:p>
          <a:p>
            <a:pPr algn="l">
              <a:defRPr sz="2000" i="1" u="sng"/>
            </a:pPr>
            <a:r>
              <a:rPr i="0" u="none"/>
              <a:t>ACTION.</a:t>
            </a:r>
          </a:p>
        </p:txBody>
      </p:sp>
      <p:sp>
        <p:nvSpPr>
          <p:cNvPr id="652" name="Straight Arrow Connector 6"/>
          <p:cNvSpPr/>
          <p:nvPr/>
        </p:nvSpPr>
        <p:spPr>
          <a:xfrm flipH="1" flipV="1">
            <a:off x="7282312" y="3773066"/>
            <a:ext cx="1672014" cy="627529"/>
          </a:xfrm>
          <a:prstGeom prst="line">
            <a:avLst/>
          </a:prstGeom>
          <a:ln w="25400">
            <a:solidFill>
              <a:schemeClr val="accent2">
                <a:hueOff val="167855"/>
                <a:satOff val="17755"/>
                <a:lumOff val="-16671"/>
              </a:schemeClr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algn="l" defTabSz="457200">
              <a:defRPr sz="18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53" name="Straight Arrow Connector 6"/>
          <p:cNvSpPr/>
          <p:nvPr/>
        </p:nvSpPr>
        <p:spPr>
          <a:xfrm flipH="1">
            <a:off x="7058408" y="8386031"/>
            <a:ext cx="1749217" cy="624661"/>
          </a:xfrm>
          <a:prstGeom prst="line">
            <a:avLst/>
          </a:prstGeom>
          <a:ln w="25400">
            <a:solidFill>
              <a:schemeClr val="accent2">
                <a:hueOff val="167855"/>
                <a:satOff val="17755"/>
                <a:lumOff val="-16671"/>
              </a:schemeClr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algn="l" defTabSz="457200">
              <a:defRPr sz="18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54" name="Atelier des trésorier.ère.s"/>
          <p:cNvSpPr txBox="1"/>
          <p:nvPr/>
        </p:nvSpPr>
        <p:spPr>
          <a:xfrm>
            <a:off x="96519" y="9410699"/>
            <a:ext cx="2458330" cy="337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600" i="1"/>
            </a:pPr>
            <a:r>
              <a:rPr b="0"/>
              <a:t>Atelier des</a:t>
            </a:r>
            <a:r>
              <a:t> </a:t>
            </a:r>
            <a:r>
              <a:rPr b="0"/>
              <a:t>trésorier.ère.s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2572999" y="9271000"/>
            <a:ext cx="340260" cy="3370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27</a:t>
            </a:fld>
            <a:endParaRPr/>
          </a:p>
        </p:txBody>
      </p:sp>
      <p:pic>
        <p:nvPicPr>
          <p:cNvPr id="657" name="Capture d’écran, le 2019-11-22 à 09.00.50.png" descr="Capture d’écran, le 2019-11-22 à 09.00.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6475508" cy="887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658" name="lionlogo_2c.gif" descr="lionlogo_2c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8027" y="67725"/>
            <a:ext cx="708613" cy="669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659" name="Capture d’écran, le 2019-11-22 à 12.49.32.png" descr="Capture d’écran, le 2019-11-22 à 12.49.3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467" y="884454"/>
            <a:ext cx="3200401" cy="1447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0" name="Capture d’écran, le 2020-01-09 à 10.06.53.png" descr="Capture d’écran, le 2020-01-09 à 10.06.5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8442" y="2332253"/>
            <a:ext cx="10527179" cy="6455295"/>
          </a:xfrm>
          <a:prstGeom prst="rect">
            <a:avLst/>
          </a:prstGeom>
          <a:ln w="12700">
            <a:miter lim="400000"/>
          </a:ln>
        </p:spPr>
      </p:pic>
      <p:sp>
        <p:nvSpPr>
          <p:cNvPr id="661" name="Voici la liste des cours offerts. Certains sont…"/>
          <p:cNvSpPr txBox="1"/>
          <p:nvPr/>
        </p:nvSpPr>
        <p:spPr>
          <a:xfrm>
            <a:off x="1982667" y="4718973"/>
            <a:ext cx="5475987" cy="1681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l">
              <a:defRPr sz="2000"/>
            </a:pPr>
            <a:r>
              <a:t>Voici la liste des cours offerts. Certains sont</a:t>
            </a:r>
          </a:p>
          <a:p>
            <a:pPr algn="l">
              <a:defRPr sz="2000"/>
            </a:pPr>
            <a:r>
              <a:t>particulièrement dédiés à votre fonction à</a:t>
            </a:r>
          </a:p>
          <a:p>
            <a:pPr algn="l">
              <a:defRPr sz="2000"/>
            </a:pPr>
            <a:r>
              <a:t>l’intérieur de votre club.</a:t>
            </a:r>
          </a:p>
          <a:p>
            <a:pPr algn="l">
              <a:defRPr sz="2000"/>
            </a:pPr>
            <a:r>
              <a:t>Vous retrouverez en grande partie les infor-</a:t>
            </a:r>
          </a:p>
          <a:p>
            <a:pPr algn="l">
              <a:defRPr sz="2000"/>
            </a:pPr>
            <a:r>
              <a:t>mations reçues au cours de cette formation.</a:t>
            </a:r>
          </a:p>
        </p:txBody>
      </p:sp>
      <p:sp>
        <p:nvSpPr>
          <p:cNvPr id="662" name="Atelier des trésorier.ère.s"/>
          <p:cNvSpPr txBox="1"/>
          <p:nvPr/>
        </p:nvSpPr>
        <p:spPr>
          <a:xfrm>
            <a:off x="96519" y="9410699"/>
            <a:ext cx="2458330" cy="337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600" i="1"/>
            </a:pPr>
            <a:r>
              <a:rPr b="0"/>
              <a:t>Atelier des</a:t>
            </a:r>
            <a:r>
              <a:t> </a:t>
            </a:r>
            <a:r>
              <a:rPr b="0"/>
              <a:t>trésorier.ère.s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que mois, si des transactions ont lieu ou si le club a un solde débiteur, le siège international…">
            <a:extLst>
              <a:ext uri="{FF2B5EF4-FFF2-40B4-BE49-F238E27FC236}">
                <a16:creationId xmlns:a16="http://schemas.microsoft.com/office/drawing/2014/main" id="{4E18F3C4-84D2-4139-8A5C-D69C261FD0AA}"/>
              </a:ext>
            </a:extLst>
          </p:cNvPr>
          <p:cNvSpPr txBox="1"/>
          <p:nvPr/>
        </p:nvSpPr>
        <p:spPr>
          <a:xfrm>
            <a:off x="963054" y="1888128"/>
            <a:ext cx="11087216" cy="718145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/>
            </a:pPr>
            <a:r>
              <a:rPr lang="fr-CA" dirty="0">
                <a:latin typeface="Arial Black" panose="020B0A04020102020204" pitchFamily="34" charset="0"/>
              </a:rPr>
              <a:t>Chaque mois, si des transactions ont eu lieu ou si le club a un solde débiteur, le siège international enverra un relevé détaillé des débits et des crédits</a:t>
            </a:r>
            <a:endParaRPr kumimoji="0" lang="fr-CA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sym typeface="Helvetica Neue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F17BB94-411C-403A-9135-99F0995E4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4968" y="8765232"/>
            <a:ext cx="707197" cy="6706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0AFDC0A-419B-47BE-B47F-9FC1DF7FF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791" y="3127857"/>
            <a:ext cx="11087217" cy="5115791"/>
          </a:xfrm>
          <a:prstGeom prst="rect">
            <a:avLst/>
          </a:prstGeom>
          <a:solidFill>
            <a:srgbClr val="FFC000"/>
          </a:solidFill>
          <a:ln w="15875">
            <a:solidFill>
              <a:schemeClr val="tx1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6E41DC8-B059-4D63-9C35-0B4613414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8087" y="408168"/>
            <a:ext cx="3700593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78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DB958AA-4885-43D6-AA3E-5E4E632F3BF0}"/>
              </a:ext>
            </a:extLst>
          </p:cNvPr>
          <p:cNvSpPr txBox="1"/>
          <p:nvPr/>
        </p:nvSpPr>
        <p:spPr>
          <a:xfrm>
            <a:off x="3250046" y="340296"/>
            <a:ext cx="6996770" cy="584775"/>
          </a:xfrm>
          <a:prstGeom prst="rect">
            <a:avLst/>
          </a:prstGeom>
          <a:solidFill>
            <a:srgbClr val="FDFDFD"/>
          </a:solidFill>
          <a:ln w="1905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CA" sz="3200" dirty="0">
                <a:latin typeface="Arial Black" panose="020B0A04020102020204" pitchFamily="34" charset="0"/>
              </a:rPr>
              <a:t>Registres financiers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D904A79-AD9D-4E96-8840-F4288E11CCE9}"/>
              </a:ext>
            </a:extLst>
          </p:cNvPr>
          <p:cNvSpPr txBox="1"/>
          <p:nvPr/>
        </p:nvSpPr>
        <p:spPr>
          <a:xfrm>
            <a:off x="309711" y="955543"/>
            <a:ext cx="12385377" cy="1200329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CA" dirty="0" err="1"/>
              <a:t>MyLCI</a:t>
            </a:r>
            <a:r>
              <a:rPr lang="fr-CA" dirty="0"/>
              <a:t> est le site web utilisé par de nombreux clubs Lions dans le monde entier pour soumettre des rapports  . On y accède via le site </a:t>
            </a:r>
            <a:r>
              <a:rPr lang="fr-CA" dirty="0" err="1"/>
              <a:t>MyLion</a:t>
            </a:r>
            <a:r>
              <a:rPr lang="fr-CA" dirty="0"/>
              <a:t> et comporte tous les formulaires administratifs nécessaires.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E8303CE-CBC6-4611-9C16-91DFB6AC2F16}"/>
              </a:ext>
            </a:extLst>
          </p:cNvPr>
          <p:cNvSpPr txBox="1"/>
          <p:nvPr/>
        </p:nvSpPr>
        <p:spPr>
          <a:xfrm>
            <a:off x="93688" y="8648853"/>
            <a:ext cx="11786191" cy="80021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CA" sz="2300" dirty="0"/>
              <a:t>* Certains clubs n’utilisent pas </a:t>
            </a:r>
            <a:r>
              <a:rPr lang="fr-CA" sz="2300" dirty="0" err="1"/>
              <a:t>MyLCI</a:t>
            </a:r>
            <a:r>
              <a:rPr lang="fr-CA" sz="2300" dirty="0"/>
              <a:t>. Si c'est le cas du vôtre, consultez le trésorier en exercice et demandez-lui comment il ou elle génère les rapports pour votre club.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1E7D702-F19E-46D2-B465-089EE4C24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15" y="2186345"/>
            <a:ext cx="12305477" cy="639385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B9B4C88-084E-4A0D-8590-D7DACD532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9879" y="8679325"/>
            <a:ext cx="707197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987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97AAFE3-D0F0-4359-A783-74345BE411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53928" y="412304"/>
            <a:ext cx="8496944" cy="595035"/>
          </a:xfrm>
          <a:prstGeom prst="rect">
            <a:avLst/>
          </a:prstGeom>
          <a:solidFill>
            <a:srgbClr val="FDFDFD"/>
          </a:solidFill>
          <a:ln w="1905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CA" sz="3200" dirty="0">
                <a:latin typeface="Arial Black" panose="020B0A04020102020204" pitchFamily="34" charset="0"/>
              </a:rPr>
              <a:t>Registres financiers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557B3FF-02C0-4D43-B961-8B52FFD38910}"/>
              </a:ext>
            </a:extLst>
          </p:cNvPr>
          <p:cNvSpPr txBox="1"/>
          <p:nvPr/>
        </p:nvSpPr>
        <p:spPr>
          <a:xfrm>
            <a:off x="2253928" y="1689314"/>
            <a:ext cx="8496944" cy="864095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CA" dirty="0"/>
              <a:t>L’utilisation de </a:t>
            </a:r>
            <a:r>
              <a:rPr lang="fr-CA" dirty="0" err="1"/>
              <a:t>MyLCI</a:t>
            </a:r>
            <a:r>
              <a:rPr lang="fr-CA" dirty="0"/>
              <a:t> comporte plusieurs avantages.  Cet outil permet de :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E37A128D-45D5-44F9-9A4E-D14D83D34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30048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82B5DDA-066B-42F9-97F4-8A6B0A967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502" y="6987008"/>
            <a:ext cx="12130957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4- 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313537"/>
                </a:solidFill>
                <a:effectLst/>
                <a:latin typeface="Merriweather"/>
              </a:rPr>
              <a:t>effectuer des paiements complets ou partiels à l’aide d’un chèque électronique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solidFill>
                  <a:srgbClr val="313537"/>
                </a:solidFill>
                <a:effectLst/>
                <a:latin typeface="Merriweather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42009F5-6C11-4D3F-9877-5B807F6B8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30048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F49DEC28-E089-40C1-87B3-A96DE1353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728" y="3193382"/>
            <a:ext cx="12097344" cy="7386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1- 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313537"/>
                </a:solidFill>
                <a:effectLst/>
                <a:latin typeface="Merriweather"/>
              </a:rPr>
              <a:t>consulter les relevés, les cotisations semestrielles et les factures des trois années précédentes ;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8AB00CCC-B617-42DF-B35B-14D637F7E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104" y="4373876"/>
            <a:ext cx="12097344" cy="7386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2- 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313537"/>
                </a:solidFill>
                <a:effectLst/>
                <a:latin typeface="Merriweather"/>
              </a:rPr>
              <a:t>effectuer des paiements complets ou partiels par l’intermédiaire du site Web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rgbClr val="313537"/>
                </a:solidFill>
                <a:effectLst/>
                <a:latin typeface="Merriweather"/>
              </a:rPr>
              <a:t>MyLCI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313537"/>
                </a:solidFill>
                <a:effectLst/>
                <a:latin typeface="Merriweather"/>
              </a:rPr>
              <a:t> à l’aide du lien  «</a:t>
            </a:r>
            <a:r>
              <a:rPr kumimoji="0" lang="fr-FR" altLang="fr-FR" i="0" u="none" strike="noStrike" cap="none" normalizeH="0" baseline="0" dirty="0">
                <a:ln>
                  <a:noFill/>
                </a:ln>
                <a:solidFill>
                  <a:srgbClr val="313537"/>
                </a:solidFill>
                <a:effectLst/>
                <a:latin typeface="Merriweather"/>
              </a:rPr>
              <a:t> À régler maintenant 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313537"/>
                </a:solidFill>
                <a:effectLst/>
                <a:latin typeface="Merriweather"/>
              </a:rPr>
              <a:t>» sur la page de relevé ;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701E39BE-2BB2-490B-AD14-AFD83C51D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115" y="5682779"/>
            <a:ext cx="12097344" cy="7386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3- 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313537"/>
                </a:solidFill>
                <a:effectLst/>
                <a:latin typeface="Merriweather"/>
              </a:rPr>
              <a:t>effectuer des paiements complets ou partiels à l’aide d’une carte de crédit, par PayPal ou par 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313537"/>
                </a:solidFill>
                <a:effectLst/>
                <a:highlight>
                  <a:srgbClr val="C0C0C0"/>
                </a:highlight>
                <a:latin typeface="Merriweather"/>
              </a:rPr>
              <a:t>p</a:t>
            </a:r>
            <a:r>
              <a:rPr kumimoji="0" lang="fr-CA" altLang="fr-FR" b="0" i="0" u="none" strike="noStrike" cap="none" normalizeH="0" baseline="0" dirty="0">
                <a:ln>
                  <a:noFill/>
                </a:ln>
                <a:solidFill>
                  <a:srgbClr val="313537"/>
                </a:solidFill>
                <a:effectLst/>
                <a:highlight>
                  <a:srgbClr val="C0C0C0"/>
                </a:highlight>
                <a:latin typeface="Merriweather"/>
              </a:rPr>
              <a:t>ré-</a:t>
            </a:r>
            <a:r>
              <a:rPr kumimoji="0" lang="fr-CA" altLang="fr-FR" b="0" i="0" u="none" strike="noStrike" cap="none" normalizeH="0" baseline="0" dirty="0" err="1">
                <a:ln>
                  <a:noFill/>
                </a:ln>
                <a:solidFill>
                  <a:srgbClr val="313537"/>
                </a:solidFill>
                <a:effectLst/>
                <a:highlight>
                  <a:srgbClr val="C0C0C0"/>
                </a:highlight>
                <a:latin typeface="Merriweather"/>
              </a:rPr>
              <a:t>authorisation</a:t>
            </a:r>
            <a:r>
              <a:rPr kumimoji="0" lang="fr-CA" altLang="fr-FR" b="0" i="0" u="none" strike="noStrike" cap="none" normalizeH="0" baseline="0" dirty="0">
                <a:ln>
                  <a:noFill/>
                </a:ln>
                <a:solidFill>
                  <a:srgbClr val="313537"/>
                </a:solidFill>
                <a:effectLst/>
                <a:highlight>
                  <a:srgbClr val="C0C0C0"/>
                </a:highlight>
                <a:latin typeface="Merriweather"/>
              </a:rPr>
              <a:t> de prélèvement électronique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C0C0C0"/>
              </a:highlight>
              <a:latin typeface="Arial" panose="020B0604020202020204" pitchFamily="34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D217EC2-9172-4563-BF23-CB4FC5AB2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3875" y="8693224"/>
            <a:ext cx="707197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5686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696AF8F-CB89-44C2-BA93-CF5774460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616" y="-48544"/>
            <a:ext cx="12610688" cy="946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6517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Capture d’écran, le 2019-11-22 à 09.00.50.png" descr="Capture d’écran, le 2019-11-22 à 09.00.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6475508" cy="887710"/>
          </a:xfrm>
          <a:prstGeom prst="rect">
            <a:avLst/>
          </a:prstGeom>
          <a:ln w="12700">
            <a:miter lim="400000"/>
          </a:ln>
        </p:spPr>
      </p:pic>
      <p:sp>
        <p:nvSpPr>
          <p:cNvPr id="450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2572999" y="9271000"/>
            <a:ext cx="340260" cy="3370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pic>
        <p:nvPicPr>
          <p:cNvPr id="451" name="lionlogo_2c.gif" descr="lionlogo_2c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8027" y="67725"/>
            <a:ext cx="708613" cy="669246"/>
          </a:xfrm>
          <a:prstGeom prst="rect">
            <a:avLst/>
          </a:prstGeom>
          <a:ln w="12700">
            <a:miter lim="400000"/>
          </a:ln>
        </p:spPr>
      </p:pic>
      <p:sp>
        <p:nvSpPr>
          <p:cNvPr id="452" name="Atelier des trésorier.ère.s"/>
          <p:cNvSpPr txBox="1"/>
          <p:nvPr/>
        </p:nvSpPr>
        <p:spPr>
          <a:xfrm>
            <a:off x="96519" y="9410699"/>
            <a:ext cx="2458330" cy="337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i="1"/>
            </a:pPr>
            <a:r>
              <a:rPr kumimoji="0" sz="16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Atelier des</a:t>
            </a:r>
            <a:r>
              <a:rPr kumimoji="0" sz="16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 </a:t>
            </a:r>
            <a:r>
              <a:rPr kumimoji="0" sz="16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trésorier.ère.s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4C3640D-3FC1-4AE3-B01B-0269344F2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704" y="1636440"/>
            <a:ext cx="12147815" cy="574908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Capture d’écran, le 2019-11-22 à 09.00.50.png" descr="Capture d’écran, le 2019-11-22 à 09.00.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4344" y="-40403"/>
            <a:ext cx="25336528" cy="887709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2580010" y="9271000"/>
            <a:ext cx="340259" cy="3370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8</a:t>
            </a:fld>
            <a:endParaRPr/>
          </a:p>
        </p:txBody>
      </p:sp>
      <p:pic>
        <p:nvPicPr>
          <p:cNvPr id="376" name="lionlogo_2c.gif" descr="lionlogo_2c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8027" y="67725"/>
            <a:ext cx="708613" cy="669246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Atelier des trésoriers.ères"/>
          <p:cNvSpPr txBox="1"/>
          <p:nvPr/>
        </p:nvSpPr>
        <p:spPr>
          <a:xfrm>
            <a:off x="17678" y="9410699"/>
            <a:ext cx="2409242" cy="337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i="1">
                <a:solidFill>
                  <a:srgbClr val="FFFFFF"/>
                </a:solidFill>
              </a:defRPr>
            </a:pPr>
            <a:r>
              <a:rPr b="0"/>
              <a:t>Atelier des</a:t>
            </a:r>
            <a:r>
              <a:t> </a:t>
            </a:r>
            <a:r>
              <a:rPr b="0"/>
              <a:t>trésoriers.ères</a:t>
            </a:r>
          </a:p>
        </p:txBody>
      </p:sp>
      <p:pic>
        <p:nvPicPr>
          <p:cNvPr id="378" name="Capture d’écran, le 2019-12-09 à 19.29.56.png" descr="Capture d’écran, le 2019-12-09 à 19.29.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4789" y="787796"/>
            <a:ext cx="12155222" cy="8606157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Vous pouvez accéder à votre…"/>
          <p:cNvSpPr txBox="1"/>
          <p:nvPr/>
        </p:nvSpPr>
        <p:spPr>
          <a:xfrm>
            <a:off x="7716673" y="6359962"/>
            <a:ext cx="4298189" cy="1248767"/>
          </a:xfrm>
          <a:prstGeom prst="rect">
            <a:avLst/>
          </a:prstGeom>
          <a:solidFill>
            <a:schemeClr val="accent2">
              <a:hueOff val="167855"/>
              <a:satOff val="17755"/>
              <a:lumOff val="-16671"/>
            </a:schemeClr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>
                <a:solidFill>
                  <a:srgbClr val="FFFFFF"/>
                </a:solidFill>
              </a:defRPr>
            </a:pPr>
            <a:r>
              <a:rPr dirty="0" err="1"/>
              <a:t>Vous</a:t>
            </a:r>
            <a:r>
              <a:rPr dirty="0"/>
              <a:t> </a:t>
            </a:r>
            <a:r>
              <a:rPr dirty="0" err="1"/>
              <a:t>pouvez</a:t>
            </a:r>
            <a:r>
              <a:rPr dirty="0"/>
              <a:t> </a:t>
            </a:r>
            <a:r>
              <a:rPr dirty="0" err="1"/>
              <a:t>accéder</a:t>
            </a:r>
            <a:r>
              <a:rPr dirty="0"/>
              <a:t> à </a:t>
            </a:r>
            <a:r>
              <a:rPr dirty="0" err="1"/>
              <a:t>votre</a:t>
            </a:r>
            <a:endParaRPr dirty="0"/>
          </a:p>
          <a:p>
            <a:pPr algn="l">
              <a:defRPr b="0">
                <a:solidFill>
                  <a:srgbClr val="FFFFFF"/>
                </a:solidFill>
              </a:defRPr>
            </a:pPr>
            <a:r>
              <a:rPr dirty="0" err="1"/>
              <a:t>compte</a:t>
            </a:r>
            <a:r>
              <a:rPr dirty="0"/>
              <a:t> Lion </a:t>
            </a:r>
            <a:r>
              <a:rPr dirty="0" err="1"/>
              <a:t>en</a:t>
            </a:r>
            <a:r>
              <a:rPr dirty="0"/>
              <a:t> passant par la</a:t>
            </a:r>
          </a:p>
          <a:p>
            <a:pPr algn="l">
              <a:defRPr b="0">
                <a:solidFill>
                  <a:srgbClr val="FFFFFF"/>
                </a:solidFill>
              </a:defRPr>
            </a:pPr>
            <a:r>
              <a:rPr dirty="0"/>
              <a:t>page </a:t>
            </a:r>
            <a:r>
              <a:rPr dirty="0" err="1"/>
              <a:t>d’accueil</a:t>
            </a:r>
            <a:r>
              <a:rPr dirty="0"/>
              <a:t> du LCI</a:t>
            </a:r>
          </a:p>
        </p:txBody>
      </p:sp>
      <p:sp>
        <p:nvSpPr>
          <p:cNvPr id="380" name="Ovale"/>
          <p:cNvSpPr/>
          <p:nvPr/>
        </p:nvSpPr>
        <p:spPr>
          <a:xfrm>
            <a:off x="7970349" y="686170"/>
            <a:ext cx="1205906" cy="575470"/>
          </a:xfrm>
          <a:prstGeom prst="ellipse">
            <a:avLst/>
          </a:prstGeom>
          <a:ln w="50800">
            <a:solidFill>
              <a:schemeClr val="accent2">
                <a:hueOff val="167855"/>
                <a:satOff val="17755"/>
                <a:lumOff val="-166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81" name="Ligne"/>
          <p:cNvSpPr/>
          <p:nvPr/>
        </p:nvSpPr>
        <p:spPr>
          <a:xfrm flipH="1" flipV="1">
            <a:off x="8656601" y="1464839"/>
            <a:ext cx="533331" cy="4968614"/>
          </a:xfrm>
          <a:prstGeom prst="line">
            <a:avLst/>
          </a:prstGeom>
          <a:ln w="50800">
            <a:solidFill>
              <a:schemeClr val="accent2">
                <a:hueOff val="167855"/>
                <a:satOff val="17755"/>
                <a:lumOff val="-16671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82" name="Atelier des trésorier.ère.s"/>
          <p:cNvSpPr txBox="1"/>
          <p:nvPr/>
        </p:nvSpPr>
        <p:spPr>
          <a:xfrm>
            <a:off x="96519" y="9410699"/>
            <a:ext cx="2458330" cy="337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600" i="1"/>
            </a:pPr>
            <a:r>
              <a:rPr b="0"/>
              <a:t>Atelier des</a:t>
            </a:r>
            <a:r>
              <a:t> </a:t>
            </a:r>
            <a:r>
              <a:rPr b="0"/>
              <a:t>trésorier.ère.s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2572999" y="9271000"/>
            <a:ext cx="340260" cy="3370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9</a:t>
            </a:fld>
            <a:endParaRPr/>
          </a:p>
        </p:txBody>
      </p:sp>
      <p:pic>
        <p:nvPicPr>
          <p:cNvPr id="385" name="Capture d’écran, le 2019-11-22 à 09.00.50.png" descr="Capture d’écran, le 2019-11-22 à 09.00.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6475508" cy="887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Capture d’écran, le 2019-11-28 à 11.05.53.png" descr="Capture d’écran, le 2019-11-28 à 11.05.5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09" y="887708"/>
            <a:ext cx="11898782" cy="8577879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Ligne"/>
          <p:cNvSpPr/>
          <p:nvPr/>
        </p:nvSpPr>
        <p:spPr>
          <a:xfrm flipH="1" flipV="1">
            <a:off x="4623426" y="5320654"/>
            <a:ext cx="2708325" cy="3285413"/>
          </a:xfrm>
          <a:prstGeom prst="line">
            <a:avLst/>
          </a:prstGeom>
          <a:ln w="50800">
            <a:solidFill>
              <a:schemeClr val="accent2">
                <a:hueOff val="167855"/>
                <a:satOff val="17755"/>
                <a:lumOff val="-16671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388" name="lionlogo_2c.gif" descr="lionlogo_2c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8027" y="67725"/>
            <a:ext cx="708613" cy="669246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Pour commencer, connectez-vous…"/>
          <p:cNvSpPr txBox="1"/>
          <p:nvPr/>
        </p:nvSpPr>
        <p:spPr>
          <a:xfrm>
            <a:off x="6120039" y="8559720"/>
            <a:ext cx="4834028" cy="880466"/>
          </a:xfrm>
          <a:prstGeom prst="rect">
            <a:avLst/>
          </a:prstGeom>
          <a:solidFill>
            <a:schemeClr val="accent2">
              <a:hueOff val="167855"/>
              <a:satOff val="17755"/>
              <a:lumOff val="-16671"/>
            </a:schemeClr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>
                <a:solidFill>
                  <a:srgbClr val="FFFFFF"/>
                </a:solidFill>
              </a:defRPr>
            </a:pPr>
            <a:r>
              <a:t>Pour commencer, connectez-vous</a:t>
            </a:r>
          </a:p>
          <a:p>
            <a:pPr algn="l">
              <a:defRPr b="0">
                <a:solidFill>
                  <a:srgbClr val="FFFFFF"/>
                </a:solidFill>
              </a:defRPr>
            </a:pPr>
            <a:r>
              <a:t>à votre compte Lion.</a:t>
            </a:r>
          </a:p>
        </p:txBody>
      </p:sp>
      <p:sp>
        <p:nvSpPr>
          <p:cNvPr id="390" name="Atelier des trésorier.ère.s"/>
          <p:cNvSpPr txBox="1"/>
          <p:nvPr/>
        </p:nvSpPr>
        <p:spPr>
          <a:xfrm>
            <a:off x="96519" y="9410699"/>
            <a:ext cx="2458330" cy="337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600" i="1"/>
            </a:pPr>
            <a:r>
              <a:rPr b="0"/>
              <a:t>Atelier des</a:t>
            </a:r>
            <a:r>
              <a:t> </a:t>
            </a:r>
            <a:r>
              <a:rPr b="0"/>
              <a:t>trésorier.ère.s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6079</TotalTime>
  <Words>1149</Words>
  <Application>Microsoft Office PowerPoint</Application>
  <PresentationFormat>Personnalisé</PresentationFormat>
  <Paragraphs>128</Paragraphs>
  <Slides>27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8" baseType="lpstr">
      <vt:lpstr>Arial</vt:lpstr>
      <vt:lpstr>Arial Black</vt:lpstr>
      <vt:lpstr>Calibri</vt:lpstr>
      <vt:lpstr>Helvetica Light</vt:lpstr>
      <vt:lpstr>Helvetica Neue</vt:lpstr>
      <vt:lpstr>Helvetica Neue Light</vt:lpstr>
      <vt:lpstr>Helvetica Neue Medium</vt:lpstr>
      <vt:lpstr>inherit</vt:lpstr>
      <vt:lpstr>Merriweather</vt:lpstr>
      <vt:lpstr>Times New Roman</vt:lpstr>
      <vt:lpstr>White</vt:lpstr>
      <vt:lpstr>Présentation PowerPoint</vt:lpstr>
      <vt:lpstr>Présentation PowerPoint</vt:lpstr>
      <vt:lpstr>Présentation PowerPoint</vt:lpstr>
      <vt:lpstr>Présentation PowerPoint</vt:lpstr>
      <vt:lpstr>Registres financiers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Utilisateur</dc:creator>
  <cp:lastModifiedBy>André Desbiens</cp:lastModifiedBy>
  <cp:revision>27</cp:revision>
  <dcterms:modified xsi:type="dcterms:W3CDTF">2023-02-17T18:16:56Z</dcterms:modified>
</cp:coreProperties>
</file>